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2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theme/theme3.xml" ContentType="application/vnd.openxmlformats-officedocument.them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2"/>
  </p:notesMasterIdLst>
  <p:handoutMasterIdLst>
    <p:handoutMasterId r:id="rId283"/>
  </p:handoutMasterIdLst>
  <p:sldIdLst>
    <p:sldId id="527" r:id="rId2"/>
    <p:sldId id="53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528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530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531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0" r:id="rId151"/>
    <p:sldId id="532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529" r:id="rId171"/>
    <p:sldId id="419" r:id="rId172"/>
    <p:sldId id="420" r:id="rId173"/>
    <p:sldId id="421" r:id="rId174"/>
    <p:sldId id="422" r:id="rId175"/>
    <p:sldId id="423" r:id="rId176"/>
    <p:sldId id="424" r:id="rId177"/>
    <p:sldId id="425" r:id="rId178"/>
    <p:sldId id="426" r:id="rId179"/>
    <p:sldId id="427" r:id="rId180"/>
    <p:sldId id="428" r:id="rId181"/>
    <p:sldId id="429" r:id="rId182"/>
    <p:sldId id="430" r:id="rId183"/>
    <p:sldId id="533" r:id="rId184"/>
    <p:sldId id="431" r:id="rId185"/>
    <p:sldId id="432" r:id="rId186"/>
    <p:sldId id="433" r:id="rId187"/>
    <p:sldId id="434" r:id="rId188"/>
    <p:sldId id="435" r:id="rId189"/>
    <p:sldId id="436" r:id="rId190"/>
    <p:sldId id="437" r:id="rId191"/>
    <p:sldId id="438" r:id="rId192"/>
    <p:sldId id="439" r:id="rId193"/>
    <p:sldId id="440" r:id="rId194"/>
    <p:sldId id="441" r:id="rId195"/>
    <p:sldId id="442" r:id="rId196"/>
    <p:sldId id="443" r:id="rId197"/>
    <p:sldId id="444" r:id="rId198"/>
    <p:sldId id="445" r:id="rId199"/>
    <p:sldId id="446" r:id="rId200"/>
    <p:sldId id="447" r:id="rId201"/>
    <p:sldId id="448" r:id="rId202"/>
    <p:sldId id="449" r:id="rId203"/>
    <p:sldId id="450" r:id="rId204"/>
    <p:sldId id="451" r:id="rId205"/>
    <p:sldId id="452" r:id="rId206"/>
    <p:sldId id="453" r:id="rId207"/>
    <p:sldId id="534" r:id="rId208"/>
    <p:sldId id="454" r:id="rId209"/>
    <p:sldId id="455" r:id="rId210"/>
    <p:sldId id="456" r:id="rId211"/>
    <p:sldId id="457" r:id="rId212"/>
    <p:sldId id="458" r:id="rId213"/>
    <p:sldId id="459" r:id="rId214"/>
    <p:sldId id="460" r:id="rId215"/>
    <p:sldId id="461" r:id="rId216"/>
    <p:sldId id="462" r:id="rId217"/>
    <p:sldId id="463" r:id="rId218"/>
    <p:sldId id="464" r:id="rId219"/>
    <p:sldId id="465" r:id="rId220"/>
    <p:sldId id="466" r:id="rId221"/>
    <p:sldId id="467" r:id="rId222"/>
    <p:sldId id="468" r:id="rId223"/>
    <p:sldId id="469" r:id="rId224"/>
    <p:sldId id="470" r:id="rId225"/>
    <p:sldId id="471" r:id="rId226"/>
    <p:sldId id="472" r:id="rId227"/>
    <p:sldId id="473" r:id="rId228"/>
    <p:sldId id="474" r:id="rId229"/>
    <p:sldId id="475" r:id="rId230"/>
    <p:sldId id="476" r:id="rId231"/>
    <p:sldId id="477" r:id="rId232"/>
    <p:sldId id="478" r:id="rId233"/>
    <p:sldId id="479" r:id="rId234"/>
    <p:sldId id="480" r:id="rId235"/>
    <p:sldId id="481" r:id="rId236"/>
    <p:sldId id="482" r:id="rId237"/>
    <p:sldId id="483" r:id="rId238"/>
    <p:sldId id="484" r:id="rId239"/>
    <p:sldId id="485" r:id="rId240"/>
    <p:sldId id="486" r:id="rId241"/>
    <p:sldId id="487" r:id="rId242"/>
    <p:sldId id="488" r:id="rId243"/>
    <p:sldId id="489" r:id="rId244"/>
    <p:sldId id="490" r:id="rId245"/>
    <p:sldId id="491" r:id="rId246"/>
    <p:sldId id="492" r:id="rId247"/>
    <p:sldId id="493" r:id="rId248"/>
    <p:sldId id="494" r:id="rId249"/>
    <p:sldId id="495" r:id="rId250"/>
    <p:sldId id="496" r:id="rId251"/>
    <p:sldId id="497" r:id="rId252"/>
    <p:sldId id="498" r:id="rId253"/>
    <p:sldId id="499" r:id="rId254"/>
    <p:sldId id="500" r:id="rId255"/>
    <p:sldId id="501" r:id="rId256"/>
    <p:sldId id="502" r:id="rId257"/>
    <p:sldId id="503" r:id="rId258"/>
    <p:sldId id="535" r:id="rId259"/>
    <p:sldId id="504" r:id="rId260"/>
    <p:sldId id="506" r:id="rId261"/>
    <p:sldId id="507" r:id="rId262"/>
    <p:sldId id="508" r:id="rId263"/>
    <p:sldId id="509" r:id="rId264"/>
    <p:sldId id="510" r:id="rId265"/>
    <p:sldId id="511" r:id="rId266"/>
    <p:sldId id="512" r:id="rId267"/>
    <p:sldId id="513" r:id="rId268"/>
    <p:sldId id="514" r:id="rId269"/>
    <p:sldId id="515" r:id="rId270"/>
    <p:sldId id="516" r:id="rId271"/>
    <p:sldId id="517" r:id="rId272"/>
    <p:sldId id="518" r:id="rId273"/>
    <p:sldId id="519" r:id="rId274"/>
    <p:sldId id="520" r:id="rId275"/>
    <p:sldId id="521" r:id="rId276"/>
    <p:sldId id="522" r:id="rId277"/>
    <p:sldId id="523" r:id="rId278"/>
    <p:sldId id="524" r:id="rId279"/>
    <p:sldId id="525" r:id="rId280"/>
    <p:sldId id="526" r:id="rId281"/>
  </p:sldIdLst>
  <p:sldSz cx="10693400" cy="7556500"/>
  <p:notesSz cx="10693400" cy="75565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7" autoAdjust="0"/>
    <p:restoredTop sz="94660"/>
  </p:normalViewPr>
  <p:slideViewPr>
    <p:cSldViewPr>
      <p:cViewPr varScale="1">
        <p:scale>
          <a:sx n="78" d="100"/>
          <a:sy n="78" d="100"/>
        </p:scale>
        <p:origin x="-954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838" y="-72"/>
      </p:cViewPr>
      <p:guideLst>
        <p:guide orient="horz" pos="2380"/>
        <p:guide pos="336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281" Type="http://schemas.openxmlformats.org/officeDocument/2006/relationships/slide" Target="slides/slide280.xml"/><Relationship Id="rId286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tableStyles" Target="tableStyle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presProps" Target="pres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D09AD-83D5-4145-8BC5-8F2398304F44}" type="datetimeFigureOut">
              <a:rPr lang="el-GR" smtClean="0"/>
              <a:pPr/>
              <a:t>21/6/2023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717708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6057900" y="717708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47058-545D-4A7D-BA23-F65FF1C9C68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84F4D-4E2F-4DE5-A023-1453F7E10AE8}" type="datetimeFigureOut">
              <a:rPr lang="el-GR" smtClean="0"/>
              <a:pPr/>
              <a:t>21/6/2023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3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1069975" y="3589338"/>
            <a:ext cx="8553450" cy="340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03D44-F2B6-4655-8F4C-E8300464295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03D44-F2B6-4655-8F4C-E8300464295B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03D44-F2B6-4655-8F4C-E8300464295B}" type="slidenum">
              <a:rPr lang="el-GR" smtClean="0"/>
              <a:pPr/>
              <a:t>55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134867" y="0"/>
            <a:ext cx="6433820" cy="643382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FDB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75592" y="311342"/>
            <a:ext cx="3542214" cy="323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134867" y="0"/>
            <a:ext cx="6433820" cy="643382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FFD3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0468" y="378056"/>
            <a:ext cx="4552463" cy="784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12349" y="1769524"/>
            <a:ext cx="7268701" cy="2095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9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9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8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7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7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image" Target="../media/image238.jpeg"/><Relationship Id="rId7" Type="http://schemas.openxmlformats.org/officeDocument/2006/relationships/image" Target="../media/image242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10" Type="http://schemas.openxmlformats.org/officeDocument/2006/relationships/image" Target="../media/image245.jpeg"/><Relationship Id="rId4" Type="http://schemas.openxmlformats.org/officeDocument/2006/relationships/image" Target="../media/image239.jpeg"/><Relationship Id="rId9" Type="http://schemas.openxmlformats.org/officeDocument/2006/relationships/image" Target="../media/image244.jpe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eg"/><Relationship Id="rId3" Type="http://schemas.openxmlformats.org/officeDocument/2006/relationships/image" Target="../media/image246.jpeg"/><Relationship Id="rId7" Type="http://schemas.openxmlformats.org/officeDocument/2006/relationships/image" Target="../media/image250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9.jpeg"/><Relationship Id="rId5" Type="http://schemas.openxmlformats.org/officeDocument/2006/relationships/image" Target="../media/image248.jpeg"/><Relationship Id="rId10" Type="http://schemas.openxmlformats.org/officeDocument/2006/relationships/image" Target="../media/image253.jpeg"/><Relationship Id="rId4" Type="http://schemas.openxmlformats.org/officeDocument/2006/relationships/image" Target="../media/image247.jpeg"/><Relationship Id="rId9" Type="http://schemas.openxmlformats.org/officeDocument/2006/relationships/image" Target="../media/image2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5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5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5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5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5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5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6.jpeg"/><Relationship Id="rId4" Type="http://schemas.openxmlformats.org/officeDocument/2006/relationships/image" Target="../media/image295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4.png"/><Relationship Id="rId5" Type="http://schemas.openxmlformats.org/officeDocument/2006/relationships/image" Target="../media/image303.png"/><Relationship Id="rId4" Type="http://schemas.openxmlformats.org/officeDocument/2006/relationships/image" Target="../media/image302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8.jpeg"/><Relationship Id="rId4" Type="http://schemas.openxmlformats.org/officeDocument/2006/relationships/image" Target="../media/image307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4" Type="http://schemas.openxmlformats.org/officeDocument/2006/relationships/image" Target="../media/image311.jpe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5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5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5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5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5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5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5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5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5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eg"/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eg"/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5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jpeg"/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6.jpeg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5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eg"/><Relationship Id="rId1" Type="http://schemas.openxmlformats.org/officeDocument/2006/relationships/slideLayout" Target="../slideLayouts/slideLayout5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eg"/><Relationship Id="rId1" Type="http://schemas.openxmlformats.org/officeDocument/2006/relationships/slideLayout" Target="../slideLayouts/slideLayout4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5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5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eg"/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jpeg"/><Relationship Id="rId1" Type="http://schemas.openxmlformats.org/officeDocument/2006/relationships/slideLayout" Target="../slideLayouts/slideLayout5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jpeg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5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5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5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eg"/><Relationship Id="rId1" Type="http://schemas.openxmlformats.org/officeDocument/2006/relationships/slideLayout" Target="../slideLayouts/slideLayout5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e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5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5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eg"/><Relationship Id="rId1" Type="http://schemas.openxmlformats.org/officeDocument/2006/relationships/slideLayout" Target="../slideLayouts/slideLayout5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eg"/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5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eg"/><Relationship Id="rId1" Type="http://schemas.openxmlformats.org/officeDocument/2006/relationships/slideLayout" Target="../slideLayouts/slideLayout5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eg"/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5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eg"/><Relationship Id="rId2" Type="http://schemas.openxmlformats.org/officeDocument/2006/relationships/image" Target="../media/image372.jpeg"/><Relationship Id="rId1" Type="http://schemas.openxmlformats.org/officeDocument/2006/relationships/slideLayout" Target="../slideLayouts/slideLayout5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eg"/><Relationship Id="rId1" Type="http://schemas.openxmlformats.org/officeDocument/2006/relationships/slideLayout" Target="../slideLayouts/slideLayout5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eg"/><Relationship Id="rId1" Type="http://schemas.openxmlformats.org/officeDocument/2006/relationships/slideLayout" Target="../slideLayouts/slideLayout5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eg"/><Relationship Id="rId2" Type="http://schemas.openxmlformats.org/officeDocument/2006/relationships/image" Target="../media/image377.jpeg"/><Relationship Id="rId1" Type="http://schemas.openxmlformats.org/officeDocument/2006/relationships/slideLayout" Target="../slideLayouts/slideLayout5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jpeg"/><Relationship Id="rId2" Type="http://schemas.openxmlformats.org/officeDocument/2006/relationships/image" Target="../media/image379.jpeg"/><Relationship Id="rId1" Type="http://schemas.openxmlformats.org/officeDocument/2006/relationships/slideLayout" Target="../slideLayouts/slideLayout5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jpeg"/><Relationship Id="rId1" Type="http://schemas.openxmlformats.org/officeDocument/2006/relationships/slideLayout" Target="../slideLayouts/slideLayout5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jpeg"/><Relationship Id="rId1" Type="http://schemas.openxmlformats.org/officeDocument/2006/relationships/slideLayout" Target="../slideLayouts/slideLayout5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5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jpeg"/><Relationship Id="rId1" Type="http://schemas.openxmlformats.org/officeDocument/2006/relationships/slideLayout" Target="../slideLayouts/slideLayout5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eg"/><Relationship Id="rId1" Type="http://schemas.openxmlformats.org/officeDocument/2006/relationships/slideLayout" Target="../slideLayouts/slideLayout5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5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5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eg"/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5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eg"/><Relationship Id="rId1" Type="http://schemas.openxmlformats.org/officeDocument/2006/relationships/slideLayout" Target="../slideLayouts/slideLayout5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eg"/><Relationship Id="rId1" Type="http://schemas.openxmlformats.org/officeDocument/2006/relationships/slideLayout" Target="../slideLayouts/slideLayout5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eg"/><Relationship Id="rId2" Type="http://schemas.openxmlformats.org/officeDocument/2006/relationships/image" Target="../media/image39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jpeg"/><Relationship Id="rId2" Type="http://schemas.openxmlformats.org/officeDocument/2006/relationships/image" Target="../media/image395.jpeg"/><Relationship Id="rId1" Type="http://schemas.openxmlformats.org/officeDocument/2006/relationships/slideLayout" Target="../slideLayouts/slideLayout5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5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jpeg"/><Relationship Id="rId2" Type="http://schemas.openxmlformats.org/officeDocument/2006/relationships/image" Target="../media/image398.jpeg"/><Relationship Id="rId1" Type="http://schemas.openxmlformats.org/officeDocument/2006/relationships/slideLayout" Target="../slideLayouts/slideLayout5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jpeg"/><Relationship Id="rId1" Type="http://schemas.openxmlformats.org/officeDocument/2006/relationships/slideLayout" Target="../slideLayouts/slideLayout5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jpeg"/><Relationship Id="rId1" Type="http://schemas.openxmlformats.org/officeDocument/2006/relationships/slideLayout" Target="../slideLayouts/slideLayout5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2" Type="http://schemas.openxmlformats.org/officeDocument/2006/relationships/image" Target="../media/image402.jpeg"/><Relationship Id="rId1" Type="http://schemas.openxmlformats.org/officeDocument/2006/relationships/slideLayout" Target="../slideLayouts/slideLayout5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jpeg"/><Relationship Id="rId2" Type="http://schemas.openxmlformats.org/officeDocument/2006/relationships/image" Target="../media/image404.jpeg"/><Relationship Id="rId1" Type="http://schemas.openxmlformats.org/officeDocument/2006/relationships/slideLayout" Target="../slideLayouts/slideLayout5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jpeg"/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5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eg"/><Relationship Id="rId2" Type="http://schemas.openxmlformats.org/officeDocument/2006/relationships/image" Target="../media/image408.jpeg"/><Relationship Id="rId1" Type="http://schemas.openxmlformats.org/officeDocument/2006/relationships/slideLayout" Target="../slideLayouts/slideLayout5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jpeg"/><Relationship Id="rId4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55700" y="378056"/>
            <a:ext cx="5105400" cy="110799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sz="3600" dirty="0" smtClean="0">
                <a:solidFill>
                  <a:schemeClr val="tx2"/>
                </a:solidFill>
              </a:rPr>
              <a:t/>
            </a:r>
            <a:br>
              <a:rPr lang="el-GR" sz="3600" dirty="0" smtClean="0">
                <a:solidFill>
                  <a:schemeClr val="tx2"/>
                </a:solidFill>
              </a:rPr>
            </a:br>
            <a:r>
              <a:rPr lang="el-GR" sz="3600" dirty="0" smtClean="0"/>
              <a:t>ΝΕΡΟ – ΠΗΓΗ ΖΩΗΣ</a:t>
            </a:r>
            <a:endParaRPr lang="el-GR" sz="3600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2146301" y="2482850"/>
            <a:ext cx="7010400" cy="26670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l-GR" sz="3600" b="1" dirty="0" smtClean="0">
              <a:solidFill>
                <a:srgbClr val="FF0000"/>
              </a:solidFill>
            </a:endParaRPr>
          </a:p>
          <a:p>
            <a:endParaRPr lang="el-GR" sz="3600" b="1" dirty="0" smtClean="0">
              <a:solidFill>
                <a:srgbClr val="FF0000"/>
              </a:solidFill>
            </a:endParaRPr>
          </a:p>
          <a:p>
            <a:r>
              <a:rPr lang="el-GR" sz="4000" b="1" dirty="0" smtClean="0"/>
              <a:t>ΠΕΡΙΒΑΛΛΟΝΤΙΚΟ  ΠΡΟΓΡΑΜΜΑ</a:t>
            </a:r>
          </a:p>
          <a:p>
            <a:r>
              <a:rPr lang="el-GR" sz="2800" b="1" dirty="0" smtClean="0"/>
              <a:t>Σχολική χρονιά 2022 -2023</a:t>
            </a:r>
            <a:endParaRPr lang="el-GR" sz="2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902" y="425450"/>
            <a:ext cx="8708397" cy="65531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2089" y="609969"/>
            <a:ext cx="7700772" cy="491781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04544" y="177919"/>
            <a:ext cx="1821814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85" dirty="0"/>
              <a:t>συμπ</a:t>
            </a:r>
            <a:r>
              <a:rPr sz="2100" spc="175" dirty="0"/>
              <a:t>ύ</a:t>
            </a:r>
            <a:r>
              <a:rPr sz="2100" spc="130" dirty="0"/>
              <a:t>κνωση</a:t>
            </a:r>
            <a:endParaRPr sz="210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730250"/>
            <a:ext cx="8077200" cy="570357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60505" y="2570107"/>
            <a:ext cx="5620385" cy="10890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35" dirty="0">
                <a:latin typeface="Trebuchet MS"/>
                <a:cs typeface="Trebuchet MS"/>
              </a:rPr>
              <a:t>Όμως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νερά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του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ποταμού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είναι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καθαρά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για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τα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65" dirty="0">
                <a:latin typeface="Trebuchet MS"/>
                <a:cs typeface="Trebuchet MS"/>
              </a:rPr>
              <a:t>πιούμε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-125" dirty="0">
                <a:latin typeface="Trebuchet MS"/>
                <a:cs typeface="Trebuchet MS"/>
              </a:rPr>
              <a:t>;</a:t>
            </a:r>
            <a:endParaRPr sz="1700">
              <a:latin typeface="Trebuchet MS"/>
              <a:cs typeface="Trebuchet MS"/>
            </a:endParaRPr>
          </a:p>
          <a:p>
            <a:pPr marL="12700" marR="708025">
              <a:lnSpc>
                <a:spcPct val="103000"/>
              </a:lnSpc>
            </a:pPr>
            <a:r>
              <a:rPr sz="1700" b="1" spc="120" dirty="0">
                <a:latin typeface="Trebuchet MS"/>
                <a:cs typeface="Trebuchet MS"/>
              </a:rPr>
              <a:t>Πως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θα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προστατευτούμε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από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αρρώστιες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και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μολύνσεις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-125" dirty="0">
                <a:latin typeface="Trebuchet MS"/>
                <a:cs typeface="Trebuchet MS"/>
              </a:rPr>
              <a:t>;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300" y="196849"/>
            <a:ext cx="8534399" cy="68580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1100" y="1492250"/>
            <a:ext cx="5716631" cy="43202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08015" y="368530"/>
            <a:ext cx="5680075" cy="5765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10" dirty="0">
                <a:latin typeface="Trebuchet MS"/>
                <a:cs typeface="Trebuchet MS"/>
              </a:rPr>
              <a:t>Το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80" dirty="0">
                <a:latin typeface="Trebuchet MS"/>
                <a:cs typeface="Trebuchet MS"/>
              </a:rPr>
              <a:t>νερό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50" dirty="0">
                <a:latin typeface="Trebuchet MS"/>
                <a:cs typeface="Trebuchet MS"/>
              </a:rPr>
              <a:t>που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14" dirty="0">
                <a:latin typeface="Trebuchet MS"/>
                <a:cs typeface="Trebuchet MS"/>
              </a:rPr>
              <a:t>φτάνει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στην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Πάτρα</a:t>
            </a:r>
            <a:r>
              <a:rPr sz="1800" b="1" spc="-70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συγκεντρώνεται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130" dirty="0">
                <a:latin typeface="Trebuchet MS"/>
                <a:cs typeface="Trebuchet MS"/>
              </a:rPr>
              <a:t>και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14" dirty="0">
                <a:latin typeface="Trebuchet MS"/>
                <a:cs typeface="Trebuchet MS"/>
              </a:rPr>
              <a:t>αποθηκεύεται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90" dirty="0">
                <a:latin typeface="Trebuchet MS"/>
                <a:cs typeface="Trebuchet MS"/>
              </a:rPr>
              <a:t>σε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90" dirty="0">
                <a:latin typeface="Trebuchet MS"/>
                <a:cs typeface="Trebuchet MS"/>
              </a:rPr>
              <a:t>δεξαμενές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349250"/>
            <a:ext cx="8534399" cy="6781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5624" y="1715511"/>
            <a:ext cx="5661211" cy="42506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55812" y="444767"/>
            <a:ext cx="5407660" cy="7423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25" dirty="0">
                <a:latin typeface="Trebuchet MS"/>
                <a:cs typeface="Trebuchet MS"/>
              </a:rPr>
              <a:t>Όμως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νερό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5" dirty="0">
                <a:latin typeface="Trebuchet MS"/>
                <a:cs typeface="Trebuchet MS"/>
              </a:rPr>
              <a:t>που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φτάνει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στις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δεξαμενές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έχει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μέσα</a:t>
            </a:r>
            <a:endParaRPr sz="1550">
              <a:latin typeface="Trebuchet MS"/>
              <a:cs typeface="Trebuchet MS"/>
            </a:endParaRPr>
          </a:p>
          <a:p>
            <a:pPr marL="12700" marR="5080">
              <a:lnSpc>
                <a:spcPct val="100899"/>
              </a:lnSpc>
            </a:pPr>
            <a:r>
              <a:rPr sz="1550" b="1" spc="75" dirty="0">
                <a:latin typeface="Trebuchet MS"/>
                <a:cs typeface="Trebuchet MS"/>
              </a:rPr>
              <a:t>κλαδιά,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75" dirty="0">
                <a:latin typeface="Trebuchet MS"/>
                <a:cs typeface="Trebuchet MS"/>
              </a:rPr>
              <a:t>χώμα,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λάσπη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πολλά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μικρόβια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άλλους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οργανισμούς</a:t>
            </a:r>
            <a:endParaRPr sz="15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300" y="730250"/>
            <a:ext cx="8534400" cy="6400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55812" y="1111921"/>
            <a:ext cx="5118100" cy="448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9710">
              <a:lnSpc>
                <a:spcPct val="100000"/>
              </a:lnSpc>
              <a:spcBef>
                <a:spcPts val="100"/>
              </a:spcBef>
              <a:buSzPct val="95555"/>
              <a:buAutoNum type="arabicPeriod"/>
              <a:tabLst>
                <a:tab pos="258445" algn="l"/>
              </a:tabLst>
            </a:pPr>
            <a:r>
              <a:rPr sz="2250" b="1" spc="135" dirty="0">
                <a:latin typeface="Trebuchet MS"/>
                <a:cs typeface="Trebuchet MS"/>
              </a:rPr>
              <a:t>Πρώτα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30" dirty="0">
                <a:latin typeface="Trebuchet MS"/>
                <a:cs typeface="Trebuchet MS"/>
              </a:rPr>
              <a:t>καθαρίζεται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25" dirty="0">
                <a:latin typeface="Trebuchet MS"/>
                <a:cs typeface="Trebuchet MS"/>
              </a:rPr>
              <a:t>το</a:t>
            </a:r>
            <a:r>
              <a:rPr sz="2250" b="1" spc="-90" dirty="0">
                <a:latin typeface="Trebuchet MS"/>
                <a:cs typeface="Trebuchet MS"/>
              </a:rPr>
              <a:t> </a:t>
            </a:r>
            <a:r>
              <a:rPr sz="2250" b="1" spc="100" dirty="0">
                <a:latin typeface="Trebuchet MS"/>
                <a:cs typeface="Trebuchet MS"/>
              </a:rPr>
              <a:t>νερό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75" dirty="0">
                <a:latin typeface="Trebuchet MS"/>
                <a:cs typeface="Trebuchet MS"/>
              </a:rPr>
              <a:t>από </a:t>
            </a:r>
            <a:r>
              <a:rPr sz="2250" b="1" spc="-665" dirty="0">
                <a:latin typeface="Trebuchet MS"/>
                <a:cs typeface="Trebuchet MS"/>
              </a:rPr>
              <a:t> </a:t>
            </a:r>
            <a:r>
              <a:rPr sz="2250" b="1" spc="135" dirty="0">
                <a:latin typeface="Trebuchet MS"/>
                <a:cs typeface="Trebuchet MS"/>
              </a:rPr>
              <a:t>τα </a:t>
            </a:r>
            <a:r>
              <a:rPr sz="2250" b="1" spc="95" dirty="0">
                <a:latin typeface="Trebuchet MS"/>
                <a:cs typeface="Trebuchet MS"/>
              </a:rPr>
              <a:t>κλαδιά, </a:t>
            </a:r>
            <a:r>
              <a:rPr sz="2250" b="1" spc="150" dirty="0">
                <a:latin typeface="Trebuchet MS"/>
                <a:cs typeface="Trebuchet MS"/>
              </a:rPr>
              <a:t>τις </a:t>
            </a:r>
            <a:r>
              <a:rPr sz="2250" b="1" spc="135" dirty="0">
                <a:latin typeface="Trebuchet MS"/>
                <a:cs typeface="Trebuchet MS"/>
              </a:rPr>
              <a:t>λάσπες </a:t>
            </a:r>
            <a:r>
              <a:rPr sz="2250" b="1" spc="160" dirty="0">
                <a:latin typeface="Trebuchet MS"/>
                <a:cs typeface="Trebuchet MS"/>
              </a:rPr>
              <a:t>και </a:t>
            </a:r>
            <a:r>
              <a:rPr sz="2250" b="1" spc="150" dirty="0">
                <a:latin typeface="Trebuchet MS"/>
                <a:cs typeface="Trebuchet MS"/>
              </a:rPr>
              <a:t>τις </a:t>
            </a:r>
            <a:r>
              <a:rPr sz="2250" b="1" spc="155" dirty="0">
                <a:latin typeface="Trebuchet MS"/>
                <a:cs typeface="Trebuchet MS"/>
              </a:rPr>
              <a:t> </a:t>
            </a:r>
            <a:r>
              <a:rPr sz="2250" b="1" spc="85" dirty="0">
                <a:latin typeface="Trebuchet MS"/>
                <a:cs typeface="Trebuchet MS"/>
              </a:rPr>
              <a:t>πέτρες.</a:t>
            </a:r>
            <a:endParaRPr sz="2250">
              <a:latin typeface="Trebuchet MS"/>
              <a:cs typeface="Trebuchet MS"/>
            </a:endParaRPr>
          </a:p>
          <a:p>
            <a:pPr marL="331470" indent="-319405">
              <a:lnSpc>
                <a:spcPct val="100000"/>
              </a:lnSpc>
              <a:spcBef>
                <a:spcPts val="5"/>
              </a:spcBef>
              <a:buSzPct val="95555"/>
              <a:buAutoNum type="arabicPeriod"/>
              <a:tabLst>
                <a:tab pos="332105" algn="l"/>
              </a:tabLst>
            </a:pPr>
            <a:r>
              <a:rPr sz="2250" b="1" spc="204" dirty="0">
                <a:latin typeface="Trebuchet MS"/>
                <a:cs typeface="Trebuchet MS"/>
              </a:rPr>
              <a:t>Μετά</a:t>
            </a:r>
            <a:r>
              <a:rPr sz="2250" b="1" spc="-114" dirty="0">
                <a:latin typeface="Trebuchet MS"/>
                <a:cs typeface="Trebuchet MS"/>
              </a:rPr>
              <a:t> </a:t>
            </a:r>
            <a:r>
              <a:rPr sz="2250" b="1" spc="150" dirty="0">
                <a:latin typeface="Trebuchet MS"/>
                <a:cs typeface="Trebuchet MS"/>
              </a:rPr>
              <a:t>γίνεται</a:t>
            </a:r>
            <a:r>
              <a:rPr sz="2250" b="1" spc="-114" dirty="0">
                <a:latin typeface="Trebuchet MS"/>
                <a:cs typeface="Trebuchet MS"/>
              </a:rPr>
              <a:t> </a:t>
            </a:r>
            <a:r>
              <a:rPr sz="2250" b="1" spc="100" dirty="0">
                <a:latin typeface="Trebuchet MS"/>
                <a:cs typeface="Trebuchet MS"/>
              </a:rPr>
              <a:t>δεύτερος</a:t>
            </a:r>
            <a:endParaRPr sz="2250">
              <a:latin typeface="Trebuchet MS"/>
              <a:cs typeface="Trebuchet MS"/>
            </a:endParaRPr>
          </a:p>
          <a:p>
            <a:pPr marL="12700" marR="370840">
              <a:lnSpc>
                <a:spcPct val="100000"/>
              </a:lnSpc>
            </a:pPr>
            <a:r>
              <a:rPr sz="2250" b="1" spc="125" dirty="0">
                <a:latin typeface="Trebuchet MS"/>
                <a:cs typeface="Trebuchet MS"/>
              </a:rPr>
              <a:t>καθαρισμός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75" dirty="0">
                <a:latin typeface="Trebuchet MS"/>
                <a:cs typeface="Trebuchet MS"/>
              </a:rPr>
              <a:t>από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35" dirty="0">
                <a:latin typeface="Trebuchet MS"/>
                <a:cs typeface="Trebuchet MS"/>
              </a:rPr>
              <a:t>τα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65" dirty="0">
                <a:latin typeface="Trebuchet MS"/>
                <a:cs typeface="Trebuchet MS"/>
              </a:rPr>
              <a:t>μικρόβια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60" dirty="0">
                <a:latin typeface="Trebuchet MS"/>
                <a:cs typeface="Trebuchet MS"/>
              </a:rPr>
              <a:t>και </a:t>
            </a:r>
            <a:r>
              <a:rPr sz="2250" b="1" spc="-665" dirty="0">
                <a:latin typeface="Trebuchet MS"/>
                <a:cs typeface="Trebuchet MS"/>
              </a:rPr>
              <a:t> </a:t>
            </a:r>
            <a:r>
              <a:rPr sz="2250" b="1" spc="110" dirty="0">
                <a:latin typeface="Trebuchet MS"/>
                <a:cs typeface="Trebuchet MS"/>
              </a:rPr>
              <a:t>τους άλλους </a:t>
            </a:r>
            <a:r>
              <a:rPr sz="2250" b="1" spc="135" dirty="0">
                <a:latin typeface="Trebuchet MS"/>
                <a:cs typeface="Trebuchet MS"/>
              </a:rPr>
              <a:t>μικροοργανισμούς </a:t>
            </a:r>
            <a:r>
              <a:rPr sz="2250" b="1" spc="140" dirty="0">
                <a:latin typeface="Trebuchet MS"/>
                <a:cs typeface="Trebuchet MS"/>
              </a:rPr>
              <a:t> </a:t>
            </a:r>
            <a:r>
              <a:rPr sz="2250" b="1" spc="185" dirty="0">
                <a:latin typeface="Trebuchet MS"/>
                <a:cs typeface="Trebuchet MS"/>
              </a:rPr>
              <a:t>που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75" dirty="0">
                <a:latin typeface="Trebuchet MS"/>
                <a:cs typeface="Trebuchet MS"/>
              </a:rPr>
              <a:t>είναι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70" dirty="0">
                <a:latin typeface="Trebuchet MS"/>
                <a:cs typeface="Trebuchet MS"/>
              </a:rPr>
              <a:t>επικίνδυνα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25" dirty="0">
                <a:latin typeface="Trebuchet MS"/>
                <a:cs typeface="Trebuchet MS"/>
              </a:rPr>
              <a:t>για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30" dirty="0">
                <a:latin typeface="Trebuchet MS"/>
                <a:cs typeface="Trebuchet MS"/>
              </a:rPr>
              <a:t>τον</a:t>
            </a:r>
            <a:endParaRPr sz="2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50" b="1" spc="100" dirty="0">
                <a:latin typeface="Trebuchet MS"/>
                <a:cs typeface="Trebuchet MS"/>
              </a:rPr>
              <a:t>άνθρωπο.</a:t>
            </a:r>
            <a:endParaRPr sz="2250">
              <a:latin typeface="Trebuchet MS"/>
              <a:cs typeface="Trebuchet MS"/>
            </a:endParaRPr>
          </a:p>
          <a:p>
            <a:pPr marL="12700" marR="872490">
              <a:lnSpc>
                <a:spcPct val="100000"/>
              </a:lnSpc>
              <a:spcBef>
                <a:spcPts val="5"/>
              </a:spcBef>
            </a:pPr>
            <a:r>
              <a:rPr sz="2250" b="1" spc="-105" dirty="0">
                <a:latin typeface="Trebuchet MS"/>
                <a:cs typeface="Trebuchet MS"/>
              </a:rPr>
              <a:t>3,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90" dirty="0">
                <a:latin typeface="Trebuchet MS"/>
                <a:cs typeface="Trebuchet MS"/>
              </a:rPr>
              <a:t>Ύστερα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65" dirty="0">
                <a:latin typeface="Trebuchet MS"/>
                <a:cs typeface="Trebuchet MS"/>
              </a:rPr>
              <a:t>πηγαίνει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14" dirty="0">
                <a:latin typeface="Trebuchet MS"/>
                <a:cs typeface="Trebuchet MS"/>
              </a:rPr>
              <a:t>σε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10" dirty="0">
                <a:latin typeface="Trebuchet MS"/>
                <a:cs typeface="Trebuchet MS"/>
              </a:rPr>
              <a:t>άλλη  </a:t>
            </a:r>
            <a:r>
              <a:rPr sz="2250" b="1" spc="125" dirty="0">
                <a:latin typeface="Trebuchet MS"/>
                <a:cs typeface="Trebuchet MS"/>
              </a:rPr>
              <a:t>δεξαμενή</a:t>
            </a:r>
            <a:r>
              <a:rPr sz="2250" b="1" spc="-114" dirty="0">
                <a:latin typeface="Trebuchet MS"/>
                <a:cs typeface="Trebuchet MS"/>
              </a:rPr>
              <a:t> </a:t>
            </a:r>
            <a:r>
              <a:rPr sz="2250" b="1" spc="165" dirty="0">
                <a:latin typeface="Trebuchet MS"/>
                <a:cs typeface="Trebuchet MS"/>
              </a:rPr>
              <a:t>όπου</a:t>
            </a:r>
            <a:r>
              <a:rPr sz="2250" b="1" spc="-110" dirty="0">
                <a:latin typeface="Trebuchet MS"/>
                <a:cs typeface="Trebuchet MS"/>
              </a:rPr>
              <a:t> </a:t>
            </a:r>
            <a:r>
              <a:rPr sz="2250" b="1" spc="135" dirty="0">
                <a:latin typeface="Trebuchet MS"/>
                <a:cs typeface="Trebuchet MS"/>
              </a:rPr>
              <a:t>ρίχνουν</a:t>
            </a:r>
            <a:r>
              <a:rPr sz="2250" b="1" spc="-114" dirty="0">
                <a:latin typeface="Trebuchet MS"/>
                <a:cs typeface="Trebuchet MS"/>
              </a:rPr>
              <a:t> </a:t>
            </a:r>
            <a:r>
              <a:rPr sz="2250" b="1" spc="150" dirty="0">
                <a:latin typeface="Trebuchet MS"/>
                <a:cs typeface="Trebuchet MS"/>
              </a:rPr>
              <a:t>μέσα</a:t>
            </a:r>
            <a:endParaRPr sz="22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250" b="1" spc="135" dirty="0">
                <a:latin typeface="Trebuchet MS"/>
                <a:cs typeface="Trebuchet MS"/>
              </a:rPr>
              <a:t>χλώριο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85" dirty="0">
                <a:latin typeface="Trebuchet MS"/>
                <a:cs typeface="Trebuchet MS"/>
              </a:rPr>
              <a:t>που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45" dirty="0">
                <a:latin typeface="Trebuchet MS"/>
                <a:cs typeface="Trebuchet MS"/>
              </a:rPr>
              <a:t>σκοτώνει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70" dirty="0">
                <a:latin typeface="Trebuchet MS"/>
                <a:cs typeface="Trebuchet MS"/>
              </a:rPr>
              <a:t>ότι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65" dirty="0">
                <a:latin typeface="Trebuchet MS"/>
                <a:cs typeface="Trebuchet MS"/>
              </a:rPr>
              <a:t>μικρόβια </a:t>
            </a:r>
            <a:r>
              <a:rPr sz="2250" b="1" spc="-660" dirty="0">
                <a:latin typeface="Trebuchet MS"/>
                <a:cs typeface="Trebuchet MS"/>
              </a:rPr>
              <a:t> </a:t>
            </a:r>
            <a:r>
              <a:rPr sz="2250" b="1" spc="114" dirty="0">
                <a:latin typeface="Trebuchet MS"/>
                <a:cs typeface="Trebuchet MS"/>
              </a:rPr>
              <a:t>έχουν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35" dirty="0">
                <a:latin typeface="Trebuchet MS"/>
                <a:cs typeface="Trebuchet MS"/>
              </a:rPr>
              <a:t>μείνει.</a:t>
            </a:r>
            <a:endParaRPr sz="2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50" b="1" spc="70" dirty="0">
                <a:latin typeface="Trebuchet MS"/>
                <a:cs typeface="Trebuchet MS"/>
              </a:rPr>
              <a:t>Τώρα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25" dirty="0">
                <a:latin typeface="Trebuchet MS"/>
                <a:cs typeface="Trebuchet MS"/>
              </a:rPr>
              <a:t>το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00" dirty="0">
                <a:latin typeface="Trebuchet MS"/>
                <a:cs typeface="Trebuchet MS"/>
              </a:rPr>
              <a:t>νερό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75" dirty="0">
                <a:latin typeface="Trebuchet MS"/>
                <a:cs typeface="Trebuchet MS"/>
              </a:rPr>
              <a:t>είναι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00" dirty="0">
                <a:latin typeface="Trebuchet MS"/>
                <a:cs typeface="Trebuchet MS"/>
              </a:rPr>
              <a:t>καθαρό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-185" dirty="0">
                <a:latin typeface="Trebuchet MS"/>
                <a:cs typeface="Trebuchet MS"/>
              </a:rPr>
              <a:t>!!!!</a:t>
            </a:r>
            <a:endParaRPr sz="22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273049"/>
            <a:ext cx="8763000" cy="67056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88265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300" y="349250"/>
            <a:ext cx="8458200" cy="6858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1111250"/>
            <a:ext cx="6400800" cy="4953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2300" y="501649"/>
            <a:ext cx="8991600" cy="66294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374900" y="577850"/>
            <a:ext cx="5410200" cy="6318885"/>
            <a:chOff x="2468440" y="114371"/>
            <a:chExt cx="4841875" cy="6318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8440" y="114371"/>
              <a:ext cx="4841574" cy="27257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8440" y="2840140"/>
              <a:ext cx="4793921" cy="359306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newsflash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100" y="806450"/>
            <a:ext cx="8458199" cy="6096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3100" y="1416050"/>
            <a:ext cx="4038600" cy="489875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03609" y="177900"/>
            <a:ext cx="3526790" cy="597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145" dirty="0">
                <a:latin typeface="Trebuchet MS"/>
                <a:cs typeface="Trebuchet MS"/>
              </a:rPr>
              <a:t>Και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45" dirty="0">
                <a:latin typeface="Trebuchet MS"/>
                <a:cs typeface="Trebuchet MS"/>
              </a:rPr>
              <a:t>έτσι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το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νερό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30" dirty="0">
                <a:latin typeface="Trebuchet MS"/>
                <a:cs typeface="Trebuchet MS"/>
              </a:rPr>
              <a:t>φτάνει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30" dirty="0">
                <a:latin typeface="Trebuchet MS"/>
                <a:cs typeface="Trebuchet MS"/>
              </a:rPr>
              <a:t>στην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Πάτρα</a:t>
            </a:r>
            <a:r>
              <a:rPr sz="1850" b="1" spc="409" dirty="0">
                <a:latin typeface="Trebuchet MS"/>
                <a:cs typeface="Trebuchet MS"/>
              </a:rPr>
              <a:t> </a:t>
            </a:r>
            <a:r>
              <a:rPr sz="1850" b="1" spc="-145" dirty="0">
                <a:latin typeface="Trebuchet MS"/>
                <a:cs typeface="Trebuchet MS"/>
              </a:rPr>
              <a:t>!!!!</a:t>
            </a:r>
            <a:endParaRPr sz="18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300" y="273050"/>
            <a:ext cx="8382000" cy="6858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2900" y="1111250"/>
            <a:ext cx="7086600" cy="4876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900" y="425450"/>
            <a:ext cx="9296399" cy="6858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4900" y="2178050"/>
            <a:ext cx="6477000" cy="4114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08015" y="577850"/>
            <a:ext cx="5691505" cy="1086067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398145">
              <a:lnSpc>
                <a:spcPct val="103000"/>
              </a:lnSpc>
              <a:spcBef>
                <a:spcPts val="65"/>
              </a:spcBef>
            </a:pPr>
            <a:r>
              <a:rPr sz="1700" b="1" spc="100" dirty="0">
                <a:latin typeface="Trebuchet MS"/>
                <a:cs typeface="Trebuchet MS"/>
              </a:rPr>
              <a:t>Στην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είσοδο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του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60" dirty="0">
                <a:latin typeface="Trebuchet MS"/>
                <a:cs typeface="Trebuchet MS"/>
              </a:rPr>
              <a:t>σπιτιού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υπάρχει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σωλήνας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με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τον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οποίο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φτάνει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το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νερό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στο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80" dirty="0">
                <a:latin typeface="Trebuchet MS"/>
                <a:cs typeface="Trebuchet MS"/>
              </a:rPr>
              <a:t>σπίτι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55" dirty="0">
                <a:latin typeface="Trebuchet MS"/>
                <a:cs typeface="Trebuchet MS"/>
              </a:rPr>
              <a:t>μας,</a:t>
            </a:r>
            <a:endParaRPr sz="1700" dirty="0">
              <a:latin typeface="Trebuchet MS"/>
              <a:cs typeface="Trebuchet MS"/>
            </a:endParaRPr>
          </a:p>
          <a:p>
            <a:pPr marL="12700" marR="5080">
              <a:lnSpc>
                <a:spcPct val="103000"/>
              </a:lnSpc>
            </a:pPr>
            <a:r>
              <a:rPr sz="1700" b="1" spc="135" dirty="0">
                <a:latin typeface="Trebuchet MS"/>
                <a:cs typeface="Trebuchet MS"/>
              </a:rPr>
              <a:t>Πάνω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σε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αυτόν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τον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σωλήνα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υπάρχει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ένα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ρολόι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5" dirty="0">
                <a:latin typeface="Trebuchet MS"/>
                <a:cs typeface="Trebuchet MS"/>
              </a:rPr>
              <a:t>που </a:t>
            </a:r>
            <a:r>
              <a:rPr sz="1700" b="1" spc="-500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μετράει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πόσο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νερό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καταναλώνουμε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στο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80" dirty="0">
                <a:latin typeface="Trebuchet MS"/>
                <a:cs typeface="Trebuchet MS"/>
              </a:rPr>
              <a:t>σπίτι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μας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902" y="349250"/>
            <a:ext cx="8860797" cy="6629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2558" y="819638"/>
            <a:ext cx="7586404" cy="4584245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425450"/>
            <a:ext cx="8686799" cy="6781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2500" y="1797050"/>
            <a:ext cx="6858000" cy="4191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79700" y="730250"/>
            <a:ext cx="6267360" cy="318677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185"/>
              </a:spcBef>
            </a:pPr>
            <a:r>
              <a:rPr sz="1950" b="1" spc="175" dirty="0">
                <a:latin typeface="Trebuchet MS"/>
                <a:cs typeface="Trebuchet MS"/>
              </a:rPr>
              <a:t>Μετά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το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90" dirty="0">
                <a:latin typeface="Trebuchet MS"/>
                <a:cs typeface="Trebuchet MS"/>
              </a:rPr>
              <a:t>νερό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35" dirty="0">
                <a:latin typeface="Trebuchet MS"/>
                <a:cs typeface="Trebuchet MS"/>
              </a:rPr>
              <a:t>ανεβαίνει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στη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βρύση </a:t>
            </a:r>
            <a:r>
              <a:rPr sz="1950" b="1" spc="-575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μας</a:t>
            </a:r>
            <a:endParaRPr sz="19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425450"/>
            <a:ext cx="83819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6300" y="4692650"/>
            <a:ext cx="2925912" cy="195378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222500" y="1644650"/>
            <a:ext cx="6052185" cy="3469640"/>
            <a:chOff x="2134867" y="1181790"/>
            <a:chExt cx="6052185" cy="34696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4867" y="3059310"/>
              <a:ext cx="2821074" cy="1591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51105" y="1181790"/>
              <a:ext cx="3335730" cy="187753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308014" y="577850"/>
            <a:ext cx="5781885" cy="49353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125" dirty="0">
                <a:latin typeface="Trebuchet MS"/>
                <a:cs typeface="Trebuchet MS"/>
              </a:rPr>
              <a:t>Όμως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στο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65" dirty="0">
                <a:latin typeface="Trebuchet MS"/>
                <a:cs typeface="Trebuchet MS"/>
              </a:rPr>
              <a:t>σπίτι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κάνουμε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δουλειές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νερό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βρωμίζει.</a:t>
            </a:r>
            <a:endParaRPr sz="15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550" b="1" spc="75" dirty="0">
                <a:latin typeface="Trebuchet MS"/>
                <a:cs typeface="Trebuchet MS"/>
              </a:rPr>
              <a:t>Τι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γίνεται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μετά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με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αυτό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νερό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-114" dirty="0">
                <a:latin typeface="Trebuchet MS"/>
                <a:cs typeface="Trebuchet MS"/>
              </a:rPr>
              <a:t>;</a:t>
            </a:r>
            <a:endParaRPr sz="15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425449"/>
            <a:ext cx="8381999" cy="67818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6850" y="1334308"/>
            <a:ext cx="4878250" cy="305354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99491" y="425450"/>
            <a:ext cx="216789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170" dirty="0"/>
              <a:t>Αποχέτευση</a:t>
            </a:r>
            <a:endParaRPr sz="2700" dirty="0"/>
          </a:p>
        </p:txBody>
      </p:sp>
      <p:sp>
        <p:nvSpPr>
          <p:cNvPr id="5" name="object 5"/>
          <p:cNvSpPr txBox="1"/>
          <p:nvPr/>
        </p:nvSpPr>
        <p:spPr>
          <a:xfrm>
            <a:off x="2489097" y="4997450"/>
            <a:ext cx="5677003" cy="547201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25" dirty="0">
                <a:latin typeface="Trebuchet MS"/>
                <a:cs typeface="Trebuchet MS"/>
              </a:rPr>
              <a:t>Το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40" dirty="0">
                <a:latin typeface="Trebuchet MS"/>
                <a:cs typeface="Trebuchet MS"/>
              </a:rPr>
              <a:t>βρώμικα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νερά</a:t>
            </a:r>
            <a:r>
              <a:rPr sz="1700" b="1" spc="370" dirty="0">
                <a:latin typeface="Trebuchet MS"/>
                <a:cs typeface="Trebuchet MS"/>
              </a:rPr>
              <a:t> </a:t>
            </a:r>
            <a:r>
              <a:rPr sz="1700" b="1" spc="85" dirty="0">
                <a:latin typeface="Trebuchet MS"/>
                <a:cs typeface="Trebuchet MS"/>
              </a:rPr>
              <a:t>(λύματα)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πέφτουν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στην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αποχέτευση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και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στους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υπονόμους.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900" y="349250"/>
            <a:ext cx="9067799" cy="6781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1500" y="1949450"/>
            <a:ext cx="6375557" cy="437434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08015" y="654050"/>
            <a:ext cx="5818505" cy="1038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64"/>
              </a:lnSpc>
              <a:spcBef>
                <a:spcPts val="100"/>
              </a:spcBef>
            </a:pPr>
            <a:r>
              <a:rPr sz="1650" b="1" spc="15" dirty="0">
                <a:latin typeface="Trebuchet MS"/>
                <a:cs typeface="Trebuchet MS"/>
              </a:rPr>
              <a:t>Τα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παλιά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χρόνια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λερωμένα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νερά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50" dirty="0">
                <a:latin typeface="Trebuchet MS"/>
                <a:cs typeface="Trebuchet MS"/>
              </a:rPr>
              <a:t>(τα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λύματα)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από</a:t>
            </a:r>
            <a:endParaRPr sz="1650" dirty="0">
              <a:latin typeface="Trebuchet MS"/>
              <a:cs typeface="Trebuchet MS"/>
            </a:endParaRPr>
          </a:p>
          <a:p>
            <a:pPr marL="12700" marR="5080">
              <a:lnSpc>
                <a:spcPts val="1950"/>
              </a:lnSpc>
              <a:spcBef>
                <a:spcPts val="75"/>
              </a:spcBef>
            </a:pPr>
            <a:r>
              <a:rPr sz="1650" b="1" spc="80" dirty="0">
                <a:latin typeface="Trebuchet MS"/>
                <a:cs typeface="Trebuchet MS"/>
              </a:rPr>
              <a:t>τους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υπονόμους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πήγαινε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κατευθείαν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στη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θάλασσα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μας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(πατραϊκός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κόλπο)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έτσι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βρώμικο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αποτέλεσμα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endParaRPr sz="1650" dirty="0">
              <a:latin typeface="Trebuchet MS"/>
              <a:cs typeface="Trebuchet MS"/>
            </a:endParaRPr>
          </a:p>
          <a:p>
            <a:pPr marL="12700">
              <a:lnSpc>
                <a:spcPts val="1889"/>
              </a:lnSpc>
            </a:pPr>
            <a:r>
              <a:rPr sz="1650" b="1" spc="105" dirty="0">
                <a:latin typeface="Trebuchet MS"/>
                <a:cs typeface="Trebuchet MS"/>
              </a:rPr>
              <a:t>την</a:t>
            </a:r>
            <a:r>
              <a:rPr sz="1650" b="1" spc="-110" dirty="0">
                <a:latin typeface="Trebuchet MS"/>
                <a:cs typeface="Trebuchet MS"/>
              </a:rPr>
              <a:t> </a:t>
            </a:r>
            <a:r>
              <a:rPr sz="1650" b="1" spc="120" dirty="0">
                <a:latin typeface="Trebuchet MS"/>
                <a:cs typeface="Trebuchet MS"/>
              </a:rPr>
              <a:t>μολύνει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4300" y="196850"/>
            <a:ext cx="7924799" cy="6781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1720850"/>
            <a:ext cx="6585368" cy="39738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03321" y="282749"/>
            <a:ext cx="5295265" cy="913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35"/>
              </a:lnSpc>
              <a:spcBef>
                <a:spcPts val="100"/>
              </a:spcBef>
            </a:pPr>
            <a:r>
              <a:rPr sz="1950" b="1" spc="120" dirty="0">
                <a:latin typeface="Trebuchet MS"/>
                <a:cs typeface="Trebuchet MS"/>
              </a:rPr>
              <a:t>Για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να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30" dirty="0">
                <a:latin typeface="Trebuchet MS"/>
                <a:cs typeface="Trebuchet MS"/>
              </a:rPr>
              <a:t>σώσουμε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30" dirty="0">
                <a:latin typeface="Trebuchet MS"/>
                <a:cs typeface="Trebuchet MS"/>
              </a:rPr>
              <a:t>τη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00" dirty="0">
                <a:latin typeface="Trebuchet MS"/>
                <a:cs typeface="Trebuchet MS"/>
              </a:rPr>
              <a:t>θάλασσα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50" dirty="0">
                <a:latin typeface="Trebuchet MS"/>
                <a:cs typeface="Trebuchet MS"/>
              </a:rPr>
              <a:t>μας,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τα</a:t>
            </a:r>
            <a:endParaRPr sz="1950" dirty="0">
              <a:latin typeface="Trebuchet MS"/>
              <a:cs typeface="Trebuchet MS"/>
            </a:endParaRPr>
          </a:p>
          <a:p>
            <a:pPr marL="12700" marR="5080">
              <a:lnSpc>
                <a:spcPts val="2330"/>
              </a:lnSpc>
              <a:spcBef>
                <a:spcPts val="80"/>
              </a:spcBef>
            </a:pPr>
            <a:r>
              <a:rPr sz="1950" b="1" spc="125" dirty="0">
                <a:latin typeface="Trebuchet MS"/>
                <a:cs typeface="Trebuchet MS"/>
              </a:rPr>
              <a:t>τελευταία</a:t>
            </a:r>
            <a:r>
              <a:rPr sz="1950" b="1" spc="-10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χρόνια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φτιάχτηκε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90" dirty="0">
                <a:latin typeface="Trebuchet MS"/>
                <a:cs typeface="Trebuchet MS"/>
              </a:rPr>
              <a:t>ο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βιολογικός </a:t>
            </a:r>
            <a:r>
              <a:rPr sz="1950" b="1" spc="-57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καθαρισμός</a:t>
            </a:r>
            <a:endParaRPr sz="19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900" y="425450"/>
            <a:ext cx="9296399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1500" y="1797050"/>
            <a:ext cx="6705600" cy="46482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98628" y="577850"/>
            <a:ext cx="5512435" cy="8747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105" dirty="0">
                <a:latin typeface="Trebuchet MS"/>
                <a:cs typeface="Trebuchet MS"/>
              </a:rPr>
              <a:t>Εκεί </a:t>
            </a:r>
            <a:r>
              <a:rPr sz="1850" b="1" spc="125" dirty="0">
                <a:latin typeface="Trebuchet MS"/>
                <a:cs typeface="Trebuchet MS"/>
              </a:rPr>
              <a:t>καθαρίζονται </a:t>
            </a:r>
            <a:r>
              <a:rPr sz="1850" b="1" spc="155" dirty="0">
                <a:latin typeface="Trebuchet MS"/>
                <a:cs typeface="Trebuchet MS"/>
              </a:rPr>
              <a:t>πολύ </a:t>
            </a:r>
            <a:r>
              <a:rPr sz="1850" b="1" spc="110" dirty="0">
                <a:latin typeface="Trebuchet MS"/>
                <a:cs typeface="Trebuchet MS"/>
              </a:rPr>
              <a:t>καλά </a:t>
            </a:r>
            <a:r>
              <a:rPr sz="1850" b="1" spc="160" dirty="0">
                <a:latin typeface="Trebuchet MS"/>
                <a:cs typeface="Trebuchet MS"/>
              </a:rPr>
              <a:t>με </a:t>
            </a:r>
            <a:r>
              <a:rPr sz="1850" b="1" spc="125" dirty="0">
                <a:latin typeface="Trebuchet MS"/>
                <a:cs typeface="Trebuchet MS"/>
              </a:rPr>
              <a:t>φίλτρα </a:t>
            </a:r>
            <a:r>
              <a:rPr sz="1850" b="1" spc="145" dirty="0">
                <a:latin typeface="Trebuchet MS"/>
                <a:cs typeface="Trebuchet MS"/>
              </a:rPr>
              <a:t>και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60" dirty="0">
                <a:latin typeface="Trebuchet MS"/>
                <a:cs typeface="Trebuchet MS"/>
              </a:rPr>
              <a:t>από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30" dirty="0">
                <a:latin typeface="Trebuchet MS"/>
                <a:cs typeface="Trebuchet MS"/>
              </a:rPr>
              <a:t>εκεί</a:t>
            </a:r>
            <a:r>
              <a:rPr sz="1850" b="1" spc="-65" dirty="0">
                <a:latin typeface="Trebuchet MS"/>
                <a:cs typeface="Trebuchet MS"/>
              </a:rPr>
              <a:t> </a:t>
            </a:r>
            <a:r>
              <a:rPr sz="1850" b="1" spc="160" dirty="0">
                <a:latin typeface="Trebuchet MS"/>
                <a:cs typeface="Trebuchet MS"/>
              </a:rPr>
              <a:t>με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ένα</a:t>
            </a:r>
            <a:r>
              <a:rPr sz="1850" b="1" spc="-65" dirty="0">
                <a:latin typeface="Trebuchet MS"/>
                <a:cs typeface="Trebuchet MS"/>
              </a:rPr>
              <a:t> </a:t>
            </a:r>
            <a:r>
              <a:rPr sz="1850" b="1" spc="80" dirty="0">
                <a:latin typeface="Trebuchet MS"/>
                <a:cs typeface="Trebuchet MS"/>
              </a:rPr>
              <a:t>αγωγό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50" dirty="0">
                <a:latin typeface="Trebuchet MS"/>
                <a:cs typeface="Trebuchet MS"/>
              </a:rPr>
              <a:t>πηγαίνει</a:t>
            </a:r>
            <a:r>
              <a:rPr sz="1850" b="1" spc="-65" dirty="0">
                <a:latin typeface="Trebuchet MS"/>
                <a:cs typeface="Trebuchet MS"/>
              </a:rPr>
              <a:t> </a:t>
            </a:r>
            <a:r>
              <a:rPr sz="1850" b="1" spc="95" dirty="0">
                <a:latin typeface="Trebuchet MS"/>
                <a:cs typeface="Trebuchet MS"/>
              </a:rPr>
              <a:t>καθαρό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30" dirty="0">
                <a:latin typeface="Trebuchet MS"/>
                <a:cs typeface="Trebuchet MS"/>
              </a:rPr>
              <a:t>στην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θάλασσα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100" y="425450"/>
            <a:ext cx="91439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4300" y="3702050"/>
            <a:ext cx="3526343" cy="26495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2500" y="2559050"/>
            <a:ext cx="2580863" cy="264387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36700" y="577850"/>
            <a:ext cx="6473615" cy="908582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185"/>
              </a:spcBef>
            </a:pPr>
            <a:r>
              <a:rPr sz="1950" b="1" spc="110" dirty="0">
                <a:latin typeface="Trebuchet MS"/>
                <a:cs typeface="Trebuchet MS"/>
              </a:rPr>
              <a:t>Όλα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αυτά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τα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20" dirty="0">
                <a:latin typeface="Trebuchet MS"/>
                <a:cs typeface="Trebuchet MS"/>
              </a:rPr>
              <a:t>έργα,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για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να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έρχεται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το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90" dirty="0">
                <a:latin typeface="Trebuchet MS"/>
                <a:cs typeface="Trebuchet MS"/>
              </a:rPr>
              <a:t>νερό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στο </a:t>
            </a:r>
            <a:r>
              <a:rPr sz="1950" b="1" spc="-575" dirty="0">
                <a:latin typeface="Trebuchet MS"/>
                <a:cs typeface="Trebuchet MS"/>
              </a:rPr>
              <a:t> </a:t>
            </a:r>
            <a:r>
              <a:rPr sz="1950" b="1" spc="190" dirty="0">
                <a:latin typeface="Trebuchet MS"/>
                <a:cs typeface="Trebuchet MS"/>
              </a:rPr>
              <a:t>σπίτι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μας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40" dirty="0">
                <a:latin typeface="Trebuchet MS"/>
                <a:cs typeface="Trebuchet MS"/>
              </a:rPr>
              <a:t>και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να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καθαρίζονται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τα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30" dirty="0">
                <a:latin typeface="Trebuchet MS"/>
                <a:cs typeface="Trebuchet MS"/>
              </a:rPr>
              <a:t>λύματα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τα </a:t>
            </a:r>
            <a:r>
              <a:rPr sz="1950" b="1" spc="120" dirty="0">
                <a:latin typeface="Trebuchet MS"/>
                <a:cs typeface="Trebuchet MS"/>
              </a:rPr>
              <a:t> </a:t>
            </a:r>
            <a:r>
              <a:rPr sz="1950" b="1" spc="125" dirty="0">
                <a:latin typeface="Trebuchet MS"/>
                <a:cs typeface="Trebuchet MS"/>
              </a:rPr>
              <a:t>κάνει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30" dirty="0">
                <a:latin typeface="Trebuchet MS"/>
                <a:cs typeface="Trebuchet MS"/>
              </a:rPr>
              <a:t>η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80" dirty="0">
                <a:latin typeface="Trebuchet MS"/>
                <a:cs typeface="Trebuchet MS"/>
              </a:rPr>
              <a:t>ΔΕΥΑΠ</a:t>
            </a:r>
            <a:endParaRPr sz="19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425450"/>
            <a:ext cx="8610599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1869" y="1505830"/>
            <a:ext cx="5508720" cy="309746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99203" y="616314"/>
            <a:ext cx="3238500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105" dirty="0"/>
              <a:t>Τι</a:t>
            </a:r>
            <a:r>
              <a:rPr sz="2550" spc="-135" dirty="0"/>
              <a:t> </a:t>
            </a:r>
            <a:r>
              <a:rPr sz="2550" spc="200" dirty="0"/>
              <a:t>σημαίνει</a:t>
            </a:r>
            <a:r>
              <a:rPr sz="2550" spc="-130" dirty="0"/>
              <a:t> </a:t>
            </a:r>
            <a:r>
              <a:rPr sz="2550" spc="110" dirty="0"/>
              <a:t>ΔΕΥΑΠ</a:t>
            </a:r>
            <a:r>
              <a:rPr sz="2550" spc="-135" dirty="0"/>
              <a:t> </a:t>
            </a:r>
            <a:r>
              <a:rPr sz="2550" spc="-200" dirty="0"/>
              <a:t>;</a:t>
            </a:r>
            <a:endParaRPr sz="2550"/>
          </a:p>
        </p:txBody>
      </p:sp>
      <p:sp>
        <p:nvSpPr>
          <p:cNvPr id="5" name="object 5"/>
          <p:cNvSpPr txBox="1"/>
          <p:nvPr/>
        </p:nvSpPr>
        <p:spPr>
          <a:xfrm>
            <a:off x="2479567" y="5314929"/>
            <a:ext cx="5535295" cy="7727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105" dirty="0">
                <a:latin typeface="Trebuchet MS"/>
                <a:cs typeface="Trebuchet MS"/>
              </a:rPr>
              <a:t>Επίσης η </a:t>
            </a:r>
            <a:r>
              <a:rPr sz="1650" b="1" spc="70" dirty="0">
                <a:latin typeface="Trebuchet MS"/>
                <a:cs typeface="Trebuchet MS"/>
              </a:rPr>
              <a:t>ΔΕΥΑΠ </a:t>
            </a:r>
            <a:r>
              <a:rPr sz="1650" b="1" spc="114" dirty="0">
                <a:latin typeface="Trebuchet MS"/>
                <a:cs typeface="Trebuchet MS"/>
              </a:rPr>
              <a:t>επισκευάζει </a:t>
            </a:r>
            <a:r>
              <a:rPr sz="1650" b="1" spc="110" dirty="0">
                <a:latin typeface="Trebuchet MS"/>
                <a:cs typeface="Trebuchet MS"/>
              </a:rPr>
              <a:t>τις </a:t>
            </a:r>
            <a:r>
              <a:rPr sz="1650" b="1" spc="105" dirty="0">
                <a:latin typeface="Trebuchet MS"/>
                <a:cs typeface="Trebuchet MS"/>
              </a:rPr>
              <a:t>ζημιές </a:t>
            </a:r>
            <a:r>
              <a:rPr sz="1650" b="1" spc="114" dirty="0">
                <a:latin typeface="Trebuchet MS"/>
                <a:cs typeface="Trebuchet MS"/>
              </a:rPr>
              <a:t>και </a:t>
            </a:r>
            <a:r>
              <a:rPr sz="1650" b="1" spc="105" dirty="0">
                <a:latin typeface="Trebuchet MS"/>
                <a:cs typeface="Trebuchet MS"/>
              </a:rPr>
              <a:t>βάζει </a:t>
            </a:r>
            <a:r>
              <a:rPr sz="1650" b="1" spc="11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συνεχώς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καινούργιους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σωλήνες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έχουμε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καλό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νερό</a:t>
            </a:r>
            <a:endParaRPr sz="16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4866" y="273050"/>
            <a:ext cx="6869433" cy="6934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9159" y="2049113"/>
            <a:ext cx="3401541" cy="40913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08015" y="473383"/>
            <a:ext cx="5977255" cy="8832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35" dirty="0">
                <a:latin typeface="Trebuchet MS"/>
                <a:cs typeface="Trebuchet MS"/>
              </a:rPr>
              <a:t>Γι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αυτό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εμείς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65" dirty="0">
                <a:latin typeface="Trebuchet MS"/>
                <a:cs typeface="Trebuchet MS"/>
              </a:rPr>
              <a:t>οι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πολίτες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45" dirty="0">
                <a:latin typeface="Trebuchet MS"/>
                <a:cs typeface="Trebuchet MS"/>
              </a:rPr>
              <a:t>πληρώνουμε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το</a:t>
            </a:r>
            <a:endParaRPr sz="1850">
              <a:latin typeface="Trebuchet MS"/>
              <a:cs typeface="Trebuchet MS"/>
            </a:endParaRPr>
          </a:p>
          <a:p>
            <a:pPr marL="12700" marR="5080">
              <a:lnSpc>
                <a:spcPct val="101400"/>
              </a:lnSpc>
            </a:pPr>
            <a:r>
              <a:rPr sz="1850" b="1" spc="120" dirty="0">
                <a:latin typeface="Trebuchet MS"/>
                <a:cs typeface="Trebuchet MS"/>
              </a:rPr>
              <a:t>λογαριασμό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για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να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γίνονται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όλα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αυτά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τα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75" dirty="0">
                <a:latin typeface="Trebuchet MS"/>
                <a:cs typeface="Trebuchet MS"/>
              </a:rPr>
              <a:t>έργα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45" dirty="0">
                <a:latin typeface="Trebuchet MS"/>
                <a:cs typeface="Trebuchet MS"/>
              </a:rPr>
              <a:t>και </a:t>
            </a:r>
            <a:r>
              <a:rPr sz="1850" b="1" spc="-55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να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έχουμε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95" dirty="0">
                <a:latin typeface="Trebuchet MS"/>
                <a:cs typeface="Trebuchet MS"/>
              </a:rPr>
              <a:t>καθαρό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νερό</a:t>
            </a:r>
            <a:endParaRPr sz="18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8500" y="273050"/>
            <a:ext cx="9448800" cy="6629400"/>
            <a:chOff x="2134867" y="0"/>
            <a:chExt cx="6433820" cy="6433820"/>
          </a:xfrm>
        </p:grpSpPr>
        <p:sp>
          <p:nvSpPr>
            <p:cNvPr id="3" name="object 3"/>
            <p:cNvSpPr/>
            <p:nvPr/>
          </p:nvSpPr>
          <p:spPr>
            <a:xfrm>
              <a:off x="2134867" y="0"/>
              <a:ext cx="6433820" cy="6433820"/>
            </a:xfrm>
            <a:custGeom>
              <a:avLst/>
              <a:gdLst/>
              <a:ahLst/>
              <a:cxnLst/>
              <a:rect l="l" t="t" r="r" b="b"/>
              <a:pathLst>
                <a:path w="6433820" h="6433820">
                  <a:moveTo>
                    <a:pt x="6433194" y="6433194"/>
                  </a:moveTo>
                  <a:lnTo>
                    <a:pt x="0" y="6433194"/>
                  </a:lnTo>
                  <a:lnTo>
                    <a:pt x="0" y="0"/>
                  </a:lnTo>
                  <a:lnTo>
                    <a:pt x="6433194" y="0"/>
                  </a:lnTo>
                  <a:lnTo>
                    <a:pt x="6433194" y="6433194"/>
                  </a:ln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5291" y="1601152"/>
              <a:ext cx="2897320" cy="217299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sp>
        <p:nvSpPr>
          <p:cNvPr id="5" name="object 5"/>
          <p:cNvSpPr txBox="1"/>
          <p:nvPr/>
        </p:nvSpPr>
        <p:spPr>
          <a:xfrm>
            <a:off x="2146300" y="806450"/>
            <a:ext cx="6096000" cy="495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105" dirty="0">
                <a:latin typeface="Trebuchet MS"/>
                <a:cs typeface="Trebuchet MS"/>
              </a:rPr>
              <a:t>Καθαρίζουμε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νερό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από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τις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70" dirty="0">
                <a:latin typeface="Trebuchet MS"/>
                <a:cs typeface="Trebuchet MS"/>
              </a:rPr>
              <a:t>πέτρες,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χώματα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κλαδάκια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φίλτρα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στην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αυλή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σχολείου</a:t>
            </a:r>
            <a:endParaRPr sz="1550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7700" y="3930650"/>
            <a:ext cx="3402039" cy="249952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903" y="501650"/>
            <a:ext cx="8577592" cy="6477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0681" y="895879"/>
            <a:ext cx="7538750" cy="4345977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0900" y="273050"/>
            <a:ext cx="8763000" cy="6553200"/>
            <a:chOff x="2125336" y="0"/>
            <a:chExt cx="6452870" cy="6452870"/>
          </a:xfrm>
        </p:grpSpPr>
        <p:sp>
          <p:nvSpPr>
            <p:cNvPr id="3" name="object 3"/>
            <p:cNvSpPr/>
            <p:nvPr/>
          </p:nvSpPr>
          <p:spPr>
            <a:xfrm>
              <a:off x="2130102" y="4766"/>
              <a:ext cx="6443345" cy="6443345"/>
            </a:xfrm>
            <a:custGeom>
              <a:avLst/>
              <a:gdLst/>
              <a:ahLst/>
              <a:cxnLst/>
              <a:rect l="l" t="t" r="r" b="b"/>
              <a:pathLst>
                <a:path w="6443345" h="6443345">
                  <a:moveTo>
                    <a:pt x="0" y="0"/>
                  </a:moveTo>
                  <a:lnTo>
                    <a:pt x="6442725" y="0"/>
                  </a:lnTo>
                  <a:lnTo>
                    <a:pt x="6442725" y="6442725"/>
                  </a:lnTo>
                  <a:lnTo>
                    <a:pt x="0" y="6442725"/>
                  </a:lnTo>
                  <a:lnTo>
                    <a:pt x="0" y="0"/>
                  </a:lnTo>
                  <a:close/>
                </a:path>
              </a:pathLst>
            </a:custGeom>
            <a:ln w="9530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5480" y="953071"/>
              <a:ext cx="6051968" cy="453659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newsflash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273050"/>
            <a:ext cx="81533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70036" y="1931541"/>
            <a:ext cx="4325620" cy="23590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2150" b="1" spc="165" dirty="0">
                <a:latin typeface="Trebuchet MS"/>
                <a:cs typeface="Trebuchet MS"/>
              </a:rPr>
              <a:t>Μαθητές</a:t>
            </a:r>
            <a:r>
              <a:rPr sz="2150" b="1" spc="-100" dirty="0">
                <a:latin typeface="Trebuchet MS"/>
                <a:cs typeface="Trebuchet MS"/>
              </a:rPr>
              <a:t> </a:t>
            </a:r>
            <a:r>
              <a:rPr sz="2150" b="1" spc="195" dirty="0">
                <a:latin typeface="Trebuchet MS"/>
                <a:cs typeface="Trebuchet MS"/>
              </a:rPr>
              <a:t>που</a:t>
            </a:r>
            <a:r>
              <a:rPr sz="2150" b="1" spc="-100" dirty="0">
                <a:latin typeface="Trebuchet MS"/>
                <a:cs typeface="Trebuchet MS"/>
              </a:rPr>
              <a:t> </a:t>
            </a:r>
            <a:r>
              <a:rPr sz="2150" b="1" spc="165" dirty="0">
                <a:latin typeface="Trebuchet MS"/>
                <a:cs typeface="Trebuchet MS"/>
              </a:rPr>
              <a:t>συμμετείχαν</a:t>
            </a:r>
            <a:r>
              <a:rPr sz="2150" b="1" spc="-95" dirty="0">
                <a:latin typeface="Trebuchet MS"/>
                <a:cs typeface="Trebuchet MS"/>
              </a:rPr>
              <a:t> </a:t>
            </a:r>
            <a:r>
              <a:rPr sz="2150" b="1" spc="135" dirty="0">
                <a:latin typeface="Trebuchet MS"/>
                <a:cs typeface="Trebuchet MS"/>
              </a:rPr>
              <a:t>στο </a:t>
            </a:r>
            <a:r>
              <a:rPr sz="2150" b="1" spc="-635" dirty="0">
                <a:latin typeface="Trebuchet MS"/>
                <a:cs typeface="Trebuchet MS"/>
              </a:rPr>
              <a:t> </a:t>
            </a:r>
            <a:r>
              <a:rPr sz="2150" b="1" spc="150" dirty="0">
                <a:latin typeface="Trebuchet MS"/>
                <a:cs typeface="Trebuchet MS"/>
              </a:rPr>
              <a:t>πρόγραμμα</a:t>
            </a:r>
            <a:r>
              <a:rPr sz="2150" b="1" spc="-90" dirty="0">
                <a:latin typeface="Trebuchet MS"/>
                <a:cs typeface="Trebuchet MS"/>
              </a:rPr>
              <a:t> </a:t>
            </a:r>
            <a:r>
              <a:rPr sz="2150" b="1" spc="-170" dirty="0">
                <a:latin typeface="Trebuchet MS"/>
                <a:cs typeface="Trebuchet MS"/>
              </a:rPr>
              <a:t>:</a:t>
            </a:r>
            <a:endParaRPr sz="2150">
              <a:latin typeface="Trebuchet MS"/>
              <a:cs typeface="Trebuchet MS"/>
            </a:endParaRPr>
          </a:p>
          <a:p>
            <a:pPr marL="12700" marR="1144270">
              <a:lnSpc>
                <a:spcPct val="101800"/>
              </a:lnSpc>
            </a:pPr>
            <a:r>
              <a:rPr sz="2150" b="1" spc="145" dirty="0">
                <a:latin typeface="Trebuchet MS"/>
                <a:cs typeface="Trebuchet MS"/>
              </a:rPr>
              <a:t>Κωνσταντίνος </a:t>
            </a:r>
            <a:r>
              <a:rPr sz="2150" b="1" spc="120" dirty="0">
                <a:latin typeface="Trebuchet MS"/>
                <a:cs typeface="Trebuchet MS"/>
              </a:rPr>
              <a:t>Καψής </a:t>
            </a:r>
            <a:r>
              <a:rPr sz="2150" b="1" spc="125" dirty="0">
                <a:latin typeface="Trebuchet MS"/>
                <a:cs typeface="Trebuchet MS"/>
              </a:rPr>
              <a:t> </a:t>
            </a:r>
            <a:r>
              <a:rPr sz="2150" b="1" spc="140" dirty="0">
                <a:latin typeface="Trebuchet MS"/>
                <a:cs typeface="Trebuchet MS"/>
              </a:rPr>
              <a:t>Αντώνης </a:t>
            </a:r>
            <a:r>
              <a:rPr sz="2150" b="1" spc="105" dirty="0">
                <a:latin typeface="Trebuchet MS"/>
                <a:cs typeface="Trebuchet MS"/>
              </a:rPr>
              <a:t>Τζούμας </a:t>
            </a:r>
            <a:r>
              <a:rPr sz="2150" b="1" spc="110" dirty="0">
                <a:latin typeface="Trebuchet MS"/>
                <a:cs typeface="Trebuchet MS"/>
              </a:rPr>
              <a:t> </a:t>
            </a:r>
            <a:r>
              <a:rPr sz="2150" b="1" spc="145" dirty="0">
                <a:latin typeface="Trebuchet MS"/>
                <a:cs typeface="Trebuchet MS"/>
              </a:rPr>
              <a:t>Κωνσταντίνος</a:t>
            </a:r>
            <a:r>
              <a:rPr sz="2150" b="1" spc="-140" dirty="0">
                <a:latin typeface="Trebuchet MS"/>
                <a:cs typeface="Trebuchet MS"/>
              </a:rPr>
              <a:t> </a:t>
            </a:r>
            <a:r>
              <a:rPr sz="2150" b="1" spc="135" dirty="0">
                <a:latin typeface="Trebuchet MS"/>
                <a:cs typeface="Trebuchet MS"/>
              </a:rPr>
              <a:t>Γιάννης </a:t>
            </a:r>
            <a:r>
              <a:rPr sz="2150" b="1" spc="-630" dirty="0">
                <a:latin typeface="Trebuchet MS"/>
                <a:cs typeface="Trebuchet MS"/>
              </a:rPr>
              <a:t> </a:t>
            </a:r>
            <a:r>
              <a:rPr sz="2150" b="1" spc="90" dirty="0">
                <a:latin typeface="Trebuchet MS"/>
                <a:cs typeface="Trebuchet MS"/>
              </a:rPr>
              <a:t>Λάζαρος </a:t>
            </a:r>
            <a:r>
              <a:rPr sz="2150" b="1" spc="120" dirty="0">
                <a:latin typeface="Trebuchet MS"/>
                <a:cs typeface="Trebuchet MS"/>
              </a:rPr>
              <a:t>Καραχάλιος </a:t>
            </a:r>
            <a:r>
              <a:rPr sz="2150" b="1" spc="125" dirty="0">
                <a:latin typeface="Trebuchet MS"/>
                <a:cs typeface="Trebuchet MS"/>
              </a:rPr>
              <a:t> </a:t>
            </a:r>
            <a:r>
              <a:rPr sz="2150" b="1" spc="204" dirty="0">
                <a:latin typeface="Trebuchet MS"/>
                <a:cs typeface="Trebuchet MS"/>
              </a:rPr>
              <a:t>Μαρία</a:t>
            </a:r>
            <a:r>
              <a:rPr sz="2150" b="1" spc="-90" dirty="0">
                <a:latin typeface="Trebuchet MS"/>
                <a:cs typeface="Trebuchet MS"/>
              </a:rPr>
              <a:t> </a:t>
            </a:r>
            <a:r>
              <a:rPr sz="2150" b="1" spc="170" dirty="0">
                <a:latin typeface="Trebuchet MS"/>
                <a:cs typeface="Trebuchet MS"/>
              </a:rPr>
              <a:t>Δήμου</a:t>
            </a:r>
            <a:endParaRPr sz="21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Σία\Desktop\εξτρα φωτο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100" y="1339850"/>
            <a:ext cx="73152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6700" y="577850"/>
            <a:ext cx="7543799" cy="6629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9673" y="559139"/>
            <a:ext cx="3656329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35" dirty="0"/>
              <a:t>Το</a:t>
            </a:r>
            <a:r>
              <a:rPr sz="2750" spc="-130" dirty="0"/>
              <a:t> </a:t>
            </a:r>
            <a:r>
              <a:rPr sz="2750" spc="140" dirty="0"/>
              <a:t>νερό</a:t>
            </a:r>
            <a:r>
              <a:rPr sz="2750" spc="-125" dirty="0"/>
              <a:t> </a:t>
            </a:r>
            <a:r>
              <a:rPr sz="2750" spc="185" dirty="0"/>
              <a:t>στη</a:t>
            </a:r>
            <a:r>
              <a:rPr sz="2750" spc="-125" dirty="0"/>
              <a:t> </a:t>
            </a:r>
            <a:r>
              <a:rPr sz="2750" spc="180" dirty="0"/>
              <a:t>ζωή</a:t>
            </a:r>
            <a:r>
              <a:rPr sz="2750" spc="-130" dirty="0"/>
              <a:t> </a:t>
            </a:r>
            <a:r>
              <a:rPr sz="2750" spc="185" dirty="0"/>
              <a:t>μας</a:t>
            </a:r>
            <a:endParaRPr sz="2750"/>
          </a:p>
        </p:txBody>
      </p:sp>
      <p:sp>
        <p:nvSpPr>
          <p:cNvPr id="4" name="object 4"/>
          <p:cNvSpPr txBox="1"/>
          <p:nvPr/>
        </p:nvSpPr>
        <p:spPr>
          <a:xfrm>
            <a:off x="6349014" y="5667572"/>
            <a:ext cx="1354455" cy="3479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85"/>
              </a:spcBef>
            </a:pPr>
            <a:r>
              <a:rPr sz="1050" b="1" spc="5" dirty="0">
                <a:latin typeface="Trebuchet MS"/>
                <a:cs typeface="Trebuchet MS"/>
              </a:rPr>
              <a:t>Αθ.</a:t>
            </a:r>
            <a:r>
              <a:rPr sz="1050" b="1" spc="-45" dirty="0">
                <a:latin typeface="Trebuchet MS"/>
                <a:cs typeface="Trebuchet MS"/>
              </a:rPr>
              <a:t> </a:t>
            </a:r>
            <a:r>
              <a:rPr sz="1050" b="1" spc="60" dirty="0">
                <a:latin typeface="Trebuchet MS"/>
                <a:cs typeface="Trebuchet MS"/>
              </a:rPr>
              <a:t>Κυριακοπούλου  </a:t>
            </a:r>
            <a:r>
              <a:rPr sz="1050" b="1" spc="55" dirty="0">
                <a:latin typeface="Trebuchet MS"/>
                <a:cs typeface="Trebuchet MS"/>
              </a:rPr>
              <a:t>Λογοθεραπεύτρια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65199" y="5772409"/>
            <a:ext cx="1796414" cy="3479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85"/>
              </a:spcBef>
            </a:pPr>
            <a:r>
              <a:rPr sz="1050" b="1" spc="15" dirty="0">
                <a:latin typeface="Trebuchet MS"/>
                <a:cs typeface="Trebuchet MS"/>
              </a:rPr>
              <a:t>Ειδ.</a:t>
            </a:r>
            <a:r>
              <a:rPr sz="1050" b="1" spc="-50" dirty="0">
                <a:latin typeface="Trebuchet MS"/>
                <a:cs typeface="Trebuchet MS"/>
              </a:rPr>
              <a:t> </a:t>
            </a:r>
            <a:r>
              <a:rPr sz="1050" b="1" spc="40" dirty="0">
                <a:latin typeface="Trebuchet MS"/>
                <a:cs typeface="Trebuchet MS"/>
              </a:rPr>
              <a:t>Δημ.</a:t>
            </a:r>
            <a:r>
              <a:rPr sz="1050" b="1" spc="-45" dirty="0">
                <a:latin typeface="Trebuchet MS"/>
                <a:cs typeface="Trebuchet MS"/>
              </a:rPr>
              <a:t> </a:t>
            </a:r>
            <a:r>
              <a:rPr sz="1050" b="1" spc="50" dirty="0">
                <a:latin typeface="Trebuchet MS"/>
                <a:cs typeface="Trebuchet MS"/>
              </a:rPr>
              <a:t>Σχολείο</a:t>
            </a:r>
            <a:r>
              <a:rPr sz="1050" b="1" spc="-50" dirty="0">
                <a:latin typeface="Trebuchet MS"/>
                <a:cs typeface="Trebuchet MS"/>
              </a:rPr>
              <a:t> </a:t>
            </a:r>
            <a:r>
              <a:rPr sz="1050" b="1" spc="60" dirty="0">
                <a:latin typeface="Trebuchet MS"/>
                <a:cs typeface="Trebuchet MS"/>
              </a:rPr>
              <a:t>Κωφών</a:t>
            </a:r>
            <a:r>
              <a:rPr sz="1050" b="1" spc="-45" dirty="0">
                <a:latin typeface="Trebuchet MS"/>
                <a:cs typeface="Trebuchet MS"/>
              </a:rPr>
              <a:t> </a:t>
            </a:r>
            <a:r>
              <a:rPr sz="1050" b="1" spc="-50" dirty="0">
                <a:latin typeface="Trebuchet MS"/>
                <a:cs typeface="Trebuchet MS"/>
              </a:rPr>
              <a:t>- </a:t>
            </a:r>
            <a:r>
              <a:rPr sz="1050" b="1" spc="-300" dirty="0">
                <a:latin typeface="Trebuchet MS"/>
                <a:cs typeface="Trebuchet MS"/>
              </a:rPr>
              <a:t> </a:t>
            </a:r>
            <a:r>
              <a:rPr sz="1050" b="1" spc="60" dirty="0">
                <a:latin typeface="Trebuchet MS"/>
                <a:cs typeface="Trebuchet MS"/>
              </a:rPr>
              <a:t>Βαρηκόων</a:t>
            </a:r>
            <a:r>
              <a:rPr sz="1050" b="1" spc="-55" dirty="0">
                <a:latin typeface="Trebuchet MS"/>
                <a:cs typeface="Trebuchet MS"/>
              </a:rPr>
              <a:t> </a:t>
            </a:r>
            <a:r>
              <a:rPr sz="1050" b="1" spc="50" dirty="0">
                <a:latin typeface="Trebuchet MS"/>
                <a:cs typeface="Trebuchet MS"/>
              </a:rPr>
              <a:t>Πάτρας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 rot="21000000">
            <a:off x="1949809" y="2843212"/>
            <a:ext cx="1413038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0"/>
              </a:lnSpc>
            </a:pPr>
            <a:r>
              <a:rPr sz="1350" b="1" spc="60" dirty="0">
                <a:latin typeface="Trebuchet MS"/>
                <a:cs typeface="Trebuchet MS"/>
              </a:rPr>
              <a:t>τεύχος</a:t>
            </a:r>
            <a:r>
              <a:rPr sz="1350" b="1" spc="-90" dirty="0">
                <a:latin typeface="Trebuchet MS"/>
                <a:cs typeface="Trebuchet MS"/>
              </a:rPr>
              <a:t> </a:t>
            </a:r>
            <a:r>
              <a:rPr sz="2025" b="1" spc="-37" baseline="4115" dirty="0">
                <a:latin typeface="Trebuchet MS"/>
                <a:cs typeface="Trebuchet MS"/>
              </a:rPr>
              <a:t>4</a:t>
            </a:r>
            <a:endParaRPr sz="2025" baseline="4115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84500" y="1829886"/>
            <a:ext cx="4343399" cy="316756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0500" y="577850"/>
            <a:ext cx="7772399" cy="6324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61081" y="1130978"/>
            <a:ext cx="352806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90" dirty="0">
                <a:latin typeface="Trebuchet MS"/>
                <a:cs typeface="Trebuchet MS"/>
              </a:rPr>
              <a:t>Πρόγραμμα </a:t>
            </a:r>
            <a:r>
              <a:rPr sz="1650" b="1" spc="-140" dirty="0">
                <a:latin typeface="Trebuchet MS"/>
                <a:cs typeface="Trebuchet MS"/>
              </a:rPr>
              <a:t> </a:t>
            </a:r>
            <a:r>
              <a:rPr sz="1650" b="1" spc="120" dirty="0">
                <a:latin typeface="Trebuchet MS"/>
                <a:cs typeface="Trebuchet MS"/>
              </a:rPr>
              <a:t>"ΝΕΡΟ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-75" dirty="0">
                <a:latin typeface="Trebuchet MS"/>
                <a:cs typeface="Trebuchet MS"/>
              </a:rPr>
              <a:t>-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ΠΗΓΗ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ΖΩΗΣ"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 rot="20940000">
            <a:off x="2534770" y="4227855"/>
            <a:ext cx="161005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0"/>
              </a:lnSpc>
            </a:pPr>
            <a:r>
              <a:rPr sz="1350" b="1" spc="15" dirty="0">
                <a:latin typeface="Trebuchet MS"/>
                <a:cs typeface="Trebuchet MS"/>
              </a:rPr>
              <a:t>Σχολ.</a:t>
            </a:r>
            <a:r>
              <a:rPr sz="1350" b="1" spc="-90" dirty="0">
                <a:latin typeface="Trebuchet MS"/>
                <a:cs typeface="Trebuchet MS"/>
              </a:rPr>
              <a:t> </a:t>
            </a:r>
            <a:r>
              <a:rPr sz="2025" b="1" spc="112" baseline="2057" dirty="0">
                <a:latin typeface="Trebuchet MS"/>
                <a:cs typeface="Trebuchet MS"/>
              </a:rPr>
              <a:t>χρονιά</a:t>
            </a:r>
            <a:r>
              <a:rPr sz="2025" b="1" spc="-135" baseline="2057" dirty="0">
                <a:latin typeface="Trebuchet MS"/>
                <a:cs typeface="Trebuchet MS"/>
              </a:rPr>
              <a:t> </a:t>
            </a:r>
            <a:r>
              <a:rPr sz="2025" b="1" spc="-44" baseline="6172" dirty="0">
                <a:latin typeface="Trebuchet MS"/>
                <a:cs typeface="Trebuchet MS"/>
              </a:rPr>
              <a:t>2022-</a:t>
            </a:r>
            <a:endParaRPr sz="2025" baseline="6172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 rot="20940000">
            <a:off x="2586097" y="4595500"/>
            <a:ext cx="431994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0"/>
              </a:lnSpc>
            </a:pPr>
            <a:r>
              <a:rPr sz="1350" b="1" spc="-25" dirty="0">
                <a:latin typeface="Trebuchet MS"/>
                <a:cs typeface="Trebuchet MS"/>
              </a:rPr>
              <a:t>2023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4253" y="5534143"/>
            <a:ext cx="2846070" cy="368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sz="1100" b="1" spc="-5" dirty="0">
                <a:latin typeface="Trebuchet MS"/>
                <a:cs typeface="Trebuchet MS"/>
              </a:rPr>
              <a:t>17</a:t>
            </a:r>
            <a:r>
              <a:rPr sz="1100" b="1" spc="-40" dirty="0">
                <a:latin typeface="Trebuchet MS"/>
                <a:cs typeface="Trebuchet MS"/>
              </a:rPr>
              <a:t> </a:t>
            </a:r>
            <a:r>
              <a:rPr sz="1100" b="1" spc="65" dirty="0">
                <a:latin typeface="Trebuchet MS"/>
                <a:cs typeface="Trebuchet MS"/>
              </a:rPr>
              <a:t>ΣΤΟΧΟΙ</a:t>
            </a:r>
            <a:r>
              <a:rPr sz="1100" b="1" spc="-40" dirty="0">
                <a:latin typeface="Trebuchet MS"/>
                <a:cs typeface="Trebuchet MS"/>
              </a:rPr>
              <a:t> </a:t>
            </a:r>
            <a:r>
              <a:rPr sz="1100" b="1" spc="95" dirty="0">
                <a:latin typeface="Trebuchet MS"/>
                <a:cs typeface="Trebuchet MS"/>
              </a:rPr>
              <a:t>ΒΙΩΣΙΜΗΣ</a:t>
            </a:r>
            <a:r>
              <a:rPr sz="1100" b="1" spc="-40" dirty="0">
                <a:latin typeface="Trebuchet MS"/>
                <a:cs typeface="Trebuchet MS"/>
              </a:rPr>
              <a:t> </a:t>
            </a:r>
            <a:r>
              <a:rPr sz="1100" b="1" spc="60" dirty="0">
                <a:latin typeface="Trebuchet MS"/>
                <a:cs typeface="Trebuchet MS"/>
              </a:rPr>
              <a:t>ΑΝΑΠΤΥΞΗΣ</a:t>
            </a:r>
            <a:r>
              <a:rPr sz="1100" b="1" spc="-40" dirty="0">
                <a:latin typeface="Trebuchet MS"/>
                <a:cs typeface="Trebuchet MS"/>
              </a:rPr>
              <a:t> </a:t>
            </a:r>
            <a:r>
              <a:rPr sz="1100" b="1" spc="-45" dirty="0">
                <a:latin typeface="Trebuchet MS"/>
                <a:cs typeface="Trebuchet MS"/>
              </a:rPr>
              <a:t>-</a:t>
            </a:r>
            <a:r>
              <a:rPr sz="1100" b="1" spc="-40" dirty="0">
                <a:latin typeface="Trebuchet MS"/>
                <a:cs typeface="Trebuchet MS"/>
              </a:rPr>
              <a:t> </a:t>
            </a:r>
            <a:r>
              <a:rPr sz="1100" b="1" spc="60" dirty="0">
                <a:latin typeface="Trebuchet MS"/>
                <a:cs typeface="Trebuchet MS"/>
              </a:rPr>
              <a:t>ΟΗΕ  </a:t>
            </a:r>
            <a:r>
              <a:rPr sz="1100" b="1" spc="125" dirty="0">
                <a:latin typeface="Trebuchet MS"/>
                <a:cs typeface="Trebuchet MS"/>
              </a:rPr>
              <a:t>"</a:t>
            </a:r>
            <a:r>
              <a:rPr sz="1100" b="1" spc="-45" dirty="0">
                <a:latin typeface="Trebuchet MS"/>
                <a:cs typeface="Trebuchet MS"/>
              </a:rPr>
              <a:t> </a:t>
            </a:r>
            <a:r>
              <a:rPr sz="1100" b="1" spc="95" dirty="0">
                <a:latin typeface="Trebuchet MS"/>
                <a:cs typeface="Trebuchet MS"/>
              </a:rPr>
              <a:t>ΖΩΗ</a:t>
            </a:r>
            <a:r>
              <a:rPr sz="1100" b="1" spc="-40" dirty="0">
                <a:latin typeface="Trebuchet MS"/>
                <a:cs typeface="Trebuchet MS"/>
              </a:rPr>
              <a:t> </a:t>
            </a:r>
            <a:r>
              <a:rPr sz="1100" b="1" spc="40" dirty="0">
                <a:latin typeface="Trebuchet MS"/>
                <a:cs typeface="Trebuchet MS"/>
              </a:rPr>
              <a:t>ΣΤΟ</a:t>
            </a:r>
            <a:r>
              <a:rPr sz="1100" b="1" spc="-40" dirty="0">
                <a:latin typeface="Trebuchet MS"/>
                <a:cs typeface="Trebuchet MS"/>
              </a:rPr>
              <a:t> </a:t>
            </a:r>
            <a:r>
              <a:rPr sz="1100" b="1" spc="90" dirty="0">
                <a:latin typeface="Trebuchet MS"/>
                <a:cs typeface="Trebuchet MS"/>
              </a:rPr>
              <a:t>ΝΕΡΟ</a:t>
            </a:r>
            <a:r>
              <a:rPr sz="1100" b="1" spc="-45" dirty="0">
                <a:latin typeface="Trebuchet MS"/>
                <a:cs typeface="Trebuchet MS"/>
              </a:rPr>
              <a:t> </a:t>
            </a:r>
            <a:r>
              <a:rPr sz="1100" b="1" spc="125" dirty="0">
                <a:latin typeface="Trebuchet MS"/>
                <a:cs typeface="Trebuchet MS"/>
              </a:rPr>
              <a:t>"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00" y="654050"/>
            <a:ext cx="7391399" cy="6248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20400000">
            <a:off x="3023417" y="2541470"/>
            <a:ext cx="3975530" cy="314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75"/>
              </a:lnSpc>
            </a:pPr>
            <a:r>
              <a:rPr sz="2450" b="1" spc="220" dirty="0">
                <a:latin typeface="Trebuchet MS"/>
                <a:cs typeface="Trebuchet MS"/>
              </a:rPr>
              <a:t>που</a:t>
            </a:r>
            <a:r>
              <a:rPr sz="2450" b="1" spc="-110" dirty="0">
                <a:latin typeface="Trebuchet MS"/>
                <a:cs typeface="Trebuchet MS"/>
              </a:rPr>
              <a:t> </a:t>
            </a:r>
            <a:r>
              <a:rPr sz="2450" b="1" spc="185" dirty="0">
                <a:latin typeface="Trebuchet MS"/>
                <a:cs typeface="Trebuchet MS"/>
              </a:rPr>
              <a:t>υπάρχει</a:t>
            </a:r>
            <a:r>
              <a:rPr sz="2450" b="1" spc="-110" dirty="0">
                <a:latin typeface="Trebuchet MS"/>
                <a:cs typeface="Trebuchet MS"/>
              </a:rPr>
              <a:t> </a:t>
            </a:r>
            <a:r>
              <a:rPr sz="2450" b="1" spc="155" dirty="0">
                <a:latin typeface="Trebuchet MS"/>
                <a:cs typeface="Trebuchet MS"/>
              </a:rPr>
              <a:t>το</a:t>
            </a:r>
            <a:r>
              <a:rPr sz="2450" b="1" spc="-110" dirty="0">
                <a:latin typeface="Trebuchet MS"/>
                <a:cs typeface="Trebuchet MS"/>
              </a:rPr>
              <a:t> </a:t>
            </a:r>
            <a:r>
              <a:rPr sz="2450" b="1" spc="125" dirty="0">
                <a:latin typeface="Trebuchet MS"/>
                <a:cs typeface="Trebuchet MS"/>
              </a:rPr>
              <a:t>νερό</a:t>
            </a:r>
            <a:r>
              <a:rPr sz="2450" b="1" spc="-110" dirty="0">
                <a:latin typeface="Trebuchet MS"/>
                <a:cs typeface="Trebuchet MS"/>
              </a:rPr>
              <a:t> </a:t>
            </a:r>
            <a:r>
              <a:rPr sz="2450" b="1" spc="150" dirty="0">
                <a:latin typeface="Trebuchet MS"/>
                <a:cs typeface="Trebuchet MS"/>
              </a:rPr>
              <a:t>στο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 rot="20400000">
            <a:off x="3214142" y="3289172"/>
            <a:ext cx="1715092" cy="314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75"/>
              </a:lnSpc>
            </a:pPr>
            <a:r>
              <a:rPr sz="2450" b="1" spc="254" dirty="0">
                <a:latin typeface="Trebuchet MS"/>
                <a:cs typeface="Trebuchet MS"/>
              </a:rPr>
              <a:t>σπίτι</a:t>
            </a:r>
            <a:r>
              <a:rPr sz="2450" b="1" spc="-135" dirty="0">
                <a:latin typeface="Trebuchet MS"/>
                <a:cs typeface="Trebuchet MS"/>
              </a:rPr>
              <a:t> </a:t>
            </a:r>
            <a:r>
              <a:rPr sz="2450" b="1" spc="165" dirty="0">
                <a:latin typeface="Trebuchet MS"/>
                <a:cs typeface="Trebuchet MS"/>
              </a:rPr>
              <a:t>μας</a:t>
            </a:r>
            <a:r>
              <a:rPr sz="2450" b="1" spc="-135" dirty="0">
                <a:latin typeface="Trebuchet MS"/>
                <a:cs typeface="Trebuchet MS"/>
              </a:rPr>
              <a:t> </a:t>
            </a:r>
            <a:r>
              <a:rPr sz="2450" b="1" spc="-185" dirty="0">
                <a:latin typeface="Trebuchet MS"/>
                <a:cs typeface="Trebuchet MS"/>
              </a:rPr>
              <a:t>;</a:t>
            </a:r>
            <a:endParaRPr sz="24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84301" y="273050"/>
            <a:ext cx="7848600" cy="7010400"/>
            <a:chOff x="2134867" y="0"/>
            <a:chExt cx="6433820" cy="6433820"/>
          </a:xfrm>
        </p:grpSpPr>
        <p:sp>
          <p:nvSpPr>
            <p:cNvPr id="3" name="object 3"/>
            <p:cNvSpPr/>
            <p:nvPr/>
          </p:nvSpPr>
          <p:spPr>
            <a:xfrm>
              <a:off x="2134867" y="0"/>
              <a:ext cx="6433820" cy="6433820"/>
            </a:xfrm>
            <a:custGeom>
              <a:avLst/>
              <a:gdLst/>
              <a:ahLst/>
              <a:cxnLst/>
              <a:rect l="l" t="t" r="r" b="b"/>
              <a:pathLst>
                <a:path w="6433820" h="6433820">
                  <a:moveTo>
                    <a:pt x="6433194" y="6433194"/>
                  </a:moveTo>
                  <a:lnTo>
                    <a:pt x="0" y="6433194"/>
                  </a:lnTo>
                  <a:lnTo>
                    <a:pt x="0" y="0"/>
                  </a:lnTo>
                  <a:lnTo>
                    <a:pt x="6433194" y="0"/>
                  </a:lnTo>
                  <a:lnTo>
                    <a:pt x="6433194" y="6433194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51778" y="536152"/>
              <a:ext cx="1520721" cy="156183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5155" y="467001"/>
              <a:ext cx="1801294" cy="129616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1271" y="2374386"/>
              <a:ext cx="1696457" cy="169645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1777" y="2527572"/>
              <a:ext cx="1696189" cy="173833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68756" y="4825365"/>
              <a:ext cx="1579211" cy="132872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sp>
        <p:nvSpPr>
          <p:cNvPr id="9" name="object 9"/>
          <p:cNvSpPr txBox="1"/>
          <p:nvPr/>
        </p:nvSpPr>
        <p:spPr>
          <a:xfrm>
            <a:off x="2374900" y="483380"/>
            <a:ext cx="152354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85" dirty="0">
                <a:latin typeface="Trebuchet MS"/>
                <a:cs typeface="Trebuchet MS"/>
              </a:rPr>
              <a:t>στη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75" dirty="0">
                <a:latin typeface="Trebuchet MS"/>
                <a:cs typeface="Trebuchet MS"/>
              </a:rPr>
              <a:t>βρύση</a:t>
            </a:r>
            <a:endParaRPr sz="135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 rot="10800000" flipV="1">
            <a:off x="5748582" y="428750"/>
            <a:ext cx="1655517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75" dirty="0">
                <a:latin typeface="Trebuchet MS"/>
                <a:cs typeface="Trebuchet MS"/>
              </a:rPr>
              <a:t>στο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70" dirty="0">
                <a:latin typeface="Trebuchet MS"/>
                <a:cs typeface="Trebuchet MS"/>
              </a:rPr>
              <a:t>νεροχύτη</a:t>
            </a:r>
            <a:endParaRPr sz="135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51101" y="2236535"/>
            <a:ext cx="1365278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85" dirty="0">
                <a:latin typeface="Trebuchet MS"/>
                <a:cs typeface="Trebuchet MS"/>
              </a:rPr>
              <a:t>στη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100" dirty="0">
                <a:latin typeface="Trebuchet MS"/>
                <a:cs typeface="Trebuchet MS"/>
              </a:rPr>
              <a:t>νιπτήρα</a:t>
            </a:r>
            <a:endParaRPr sz="135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 rot="10800000" flipV="1">
            <a:off x="5681866" y="2728639"/>
            <a:ext cx="1222375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85" dirty="0">
                <a:latin typeface="Trebuchet MS"/>
                <a:cs typeface="Trebuchet MS"/>
              </a:rPr>
              <a:t>στη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100" dirty="0">
                <a:latin typeface="Trebuchet MS"/>
                <a:cs typeface="Trebuchet MS"/>
              </a:rPr>
              <a:t>μπανιέρα</a:t>
            </a:r>
            <a:endParaRPr sz="135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10800000" flipV="1">
            <a:off x="5853420" y="5207974"/>
            <a:ext cx="107950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75" dirty="0">
                <a:latin typeface="Trebuchet MS"/>
                <a:cs typeface="Trebuchet MS"/>
              </a:rPr>
              <a:t>στο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80" dirty="0">
                <a:latin typeface="Trebuchet MS"/>
                <a:cs typeface="Trebuchet MS"/>
              </a:rPr>
              <a:t>λάστιχο</a:t>
            </a:r>
            <a:endParaRPr sz="1350" dirty="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70100" y="5302250"/>
            <a:ext cx="2106275" cy="140100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374900" y="4921250"/>
            <a:ext cx="162188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75" dirty="0">
                <a:latin typeface="Trebuchet MS"/>
                <a:cs typeface="Trebuchet MS"/>
              </a:rPr>
              <a:t>στο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75" dirty="0">
                <a:latin typeface="Trebuchet MS"/>
                <a:cs typeface="Trebuchet MS"/>
              </a:rPr>
              <a:t>καζανάκι</a:t>
            </a:r>
            <a:endParaRPr sz="13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6700" y="806450"/>
            <a:ext cx="7772399" cy="6324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1212095" flipV="1">
            <a:off x="3084623" y="2838155"/>
            <a:ext cx="4090747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75"/>
              </a:lnSpc>
            </a:pPr>
            <a:r>
              <a:rPr sz="2450" b="1" spc="215" dirty="0">
                <a:latin typeface="Trebuchet MS"/>
                <a:cs typeface="Trebuchet MS"/>
              </a:rPr>
              <a:t>Η</a:t>
            </a:r>
            <a:r>
              <a:rPr sz="2450" b="1" spc="-114" dirty="0">
                <a:latin typeface="Trebuchet MS"/>
                <a:cs typeface="Trebuchet MS"/>
              </a:rPr>
              <a:t> </a:t>
            </a:r>
            <a:r>
              <a:rPr sz="2450" b="1" spc="175" dirty="0">
                <a:latin typeface="Trebuchet MS"/>
                <a:cs typeface="Trebuchet MS"/>
              </a:rPr>
              <a:t>χρησιμότητα</a:t>
            </a:r>
            <a:r>
              <a:rPr sz="2450" b="1" spc="-114" dirty="0">
                <a:latin typeface="Trebuchet MS"/>
                <a:cs typeface="Trebuchet MS"/>
              </a:rPr>
              <a:t> </a:t>
            </a:r>
            <a:r>
              <a:rPr sz="2450" b="1" spc="160" dirty="0">
                <a:latin typeface="Trebuchet MS"/>
                <a:cs typeface="Trebuchet MS"/>
              </a:rPr>
              <a:t>του</a:t>
            </a:r>
            <a:r>
              <a:rPr sz="2450" b="1" spc="-114" dirty="0">
                <a:latin typeface="Trebuchet MS"/>
                <a:cs typeface="Trebuchet MS"/>
              </a:rPr>
              <a:t> </a:t>
            </a:r>
            <a:r>
              <a:rPr sz="2450" b="1" spc="135" dirty="0">
                <a:latin typeface="Trebuchet MS"/>
                <a:cs typeface="Trebuchet MS"/>
              </a:rPr>
              <a:t>νερού</a:t>
            </a:r>
            <a:endParaRPr sz="24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09453" y="673505"/>
            <a:ext cx="1447800" cy="3803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00" spc="145" dirty="0"/>
              <a:t>στο</a:t>
            </a:r>
            <a:r>
              <a:rPr sz="2300" spc="-165" dirty="0"/>
              <a:t> </a:t>
            </a:r>
            <a:r>
              <a:rPr sz="2300" spc="240" dirty="0"/>
              <a:t>σπίτι</a:t>
            </a:r>
            <a:endParaRPr sz="23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3747" y="1944251"/>
            <a:ext cx="2068152" cy="11627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8251" y="1896600"/>
            <a:ext cx="1810825" cy="121039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8909" y="4069589"/>
            <a:ext cx="2172990" cy="12199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75291" y="3993344"/>
            <a:ext cx="2153928" cy="129616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574873" y="1407367"/>
            <a:ext cx="131762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100" dirty="0">
                <a:latin typeface="Trebuchet MS"/>
                <a:cs typeface="Trebuchet MS"/>
              </a:rPr>
              <a:t>μαγειρεύουμε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48439" y="1378774"/>
            <a:ext cx="177609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114" dirty="0">
                <a:latin typeface="Trebuchet MS"/>
                <a:cs typeface="Trebuchet MS"/>
              </a:rPr>
              <a:t>πλένουμε</a:t>
            </a:r>
            <a:r>
              <a:rPr sz="1400" b="1" spc="-80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τα</a:t>
            </a:r>
            <a:r>
              <a:rPr sz="1400" b="1" spc="-75" dirty="0">
                <a:latin typeface="Trebuchet MS"/>
                <a:cs typeface="Trebuchet MS"/>
              </a:rPr>
              <a:t> </a:t>
            </a:r>
            <a:r>
              <a:rPr sz="1400" b="1" spc="130" dirty="0">
                <a:latin typeface="Trebuchet MS"/>
                <a:cs typeface="Trebuchet MS"/>
              </a:rPr>
              <a:t>πιάτα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0036" y="3637541"/>
            <a:ext cx="2012314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114" dirty="0">
                <a:latin typeface="Trebuchet MS"/>
                <a:cs typeface="Trebuchet MS"/>
              </a:rPr>
              <a:t>πλένουμε</a:t>
            </a:r>
            <a:r>
              <a:rPr sz="1400" b="1" spc="-80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τα</a:t>
            </a:r>
            <a:r>
              <a:rPr sz="1400" b="1" spc="-75" dirty="0">
                <a:latin typeface="Trebuchet MS"/>
                <a:cs typeface="Trebuchet MS"/>
              </a:rPr>
              <a:t> </a:t>
            </a:r>
            <a:r>
              <a:rPr sz="1400" b="1" spc="105" dirty="0">
                <a:latin typeface="Trebuchet MS"/>
                <a:cs typeface="Trebuchet MS"/>
              </a:rPr>
              <a:t>τρόφιμα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48439" y="3608949"/>
            <a:ext cx="164465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75" dirty="0">
                <a:latin typeface="Trebuchet MS"/>
                <a:cs typeface="Trebuchet MS"/>
              </a:rPr>
              <a:t>σφουγγαρίζουμε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00" y="577850"/>
            <a:ext cx="76961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6374" y="2287357"/>
            <a:ext cx="2868728" cy="14963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73565" y="4241143"/>
            <a:ext cx="2582808" cy="171551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03753" y="3809095"/>
            <a:ext cx="229743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114" dirty="0">
                <a:latin typeface="Trebuchet MS"/>
                <a:cs typeface="Trebuchet MS"/>
              </a:rPr>
              <a:t>πλένουμε</a:t>
            </a:r>
            <a:r>
              <a:rPr sz="1400" b="1" spc="-70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το</a:t>
            </a:r>
            <a:r>
              <a:rPr sz="1400" b="1" spc="-65" dirty="0">
                <a:latin typeface="Trebuchet MS"/>
                <a:cs typeface="Trebuchet MS"/>
              </a:rPr>
              <a:t> </a:t>
            </a:r>
            <a:r>
              <a:rPr sz="1400" b="1" spc="100" dirty="0">
                <a:latin typeface="Trebuchet MS"/>
                <a:cs typeface="Trebuchet MS"/>
              </a:rPr>
              <a:t>αυτοκίνητο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29521" y="1845779"/>
            <a:ext cx="239268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110" dirty="0">
                <a:latin typeface="Trebuchet MS"/>
                <a:cs typeface="Trebuchet MS"/>
              </a:rPr>
              <a:t>ποτίζουμε</a:t>
            </a:r>
            <a:r>
              <a:rPr sz="1500" b="1" spc="-8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τα</a:t>
            </a:r>
            <a:r>
              <a:rPr sz="1500" b="1" spc="-80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λουλούδια</a:t>
            </a:r>
            <a:endParaRPr sz="15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20643" y="1296170"/>
            <a:ext cx="2925912" cy="166786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670180" y="787876"/>
            <a:ext cx="198882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25" dirty="0">
                <a:latin typeface="Trebuchet MS"/>
                <a:cs typeface="Trebuchet MS"/>
              </a:rPr>
              <a:t>πλένουμε</a:t>
            </a:r>
            <a:r>
              <a:rPr sz="1550" b="1" spc="-9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-85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ρούχα</a:t>
            </a:r>
            <a:endParaRPr sz="15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903" y="273050"/>
            <a:ext cx="8577592" cy="6705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0681" y="867286"/>
            <a:ext cx="7672180" cy="457471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00" y="501649"/>
            <a:ext cx="7848599" cy="64770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6300" y="1339850"/>
            <a:ext cx="2706707" cy="18012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3900" y="4616450"/>
            <a:ext cx="3021218" cy="169645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27700" y="2711450"/>
            <a:ext cx="2887789" cy="132476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10800000" flipV="1">
            <a:off x="2698772" y="692189"/>
            <a:ext cx="175958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100" dirty="0">
                <a:latin typeface="Trebuchet MS"/>
                <a:cs typeface="Trebuchet MS"/>
              </a:rPr>
              <a:t>κάνουμε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45" dirty="0">
                <a:latin typeface="Trebuchet MS"/>
                <a:cs typeface="Trebuchet MS"/>
              </a:rPr>
              <a:t>μπάνιο</a:t>
            </a:r>
            <a:endParaRPr sz="165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80100" y="2178050"/>
            <a:ext cx="2285999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114" dirty="0">
                <a:latin typeface="Trebuchet MS"/>
                <a:cs typeface="Trebuchet MS"/>
              </a:rPr>
              <a:t>πλένουμε</a:t>
            </a:r>
            <a:r>
              <a:rPr sz="1650" b="1" spc="-9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9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χέρια</a:t>
            </a:r>
            <a:endParaRPr sz="165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36751" y="3854450"/>
            <a:ext cx="204978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25" dirty="0">
                <a:latin typeface="Trebuchet MS"/>
                <a:cs typeface="Trebuchet MS"/>
              </a:rPr>
              <a:t>πλένουμε</a:t>
            </a:r>
            <a:r>
              <a:rPr sz="1550" b="1" spc="-9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-8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δόντια</a:t>
            </a:r>
            <a:endParaRPr sz="15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00" y="273050"/>
            <a:ext cx="8458199" cy="6858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0700" y="1035050"/>
            <a:ext cx="4724400" cy="25160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08303" y="470573"/>
            <a:ext cx="5013325" cy="45409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80"/>
              </a:spcBef>
            </a:pPr>
            <a:r>
              <a:rPr sz="1400" b="1" spc="125" dirty="0">
                <a:latin typeface="Trebuchet MS"/>
                <a:cs typeface="Trebuchet MS"/>
              </a:rPr>
              <a:t>οι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75" dirty="0">
                <a:latin typeface="Trebuchet MS"/>
                <a:cs typeface="Trebuchet MS"/>
              </a:rPr>
              <a:t>γεωργοί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14" dirty="0">
                <a:latin typeface="Trebuchet MS"/>
                <a:cs typeface="Trebuchet MS"/>
              </a:rPr>
              <a:t>χρησιμοποιούν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το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75" dirty="0">
                <a:latin typeface="Trebuchet MS"/>
                <a:cs typeface="Trebuchet MS"/>
              </a:rPr>
              <a:t>νερό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για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να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120" dirty="0">
                <a:latin typeface="Trebuchet MS"/>
                <a:cs typeface="Trebuchet MS"/>
              </a:rPr>
              <a:t>ποτίσουν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τα </a:t>
            </a:r>
            <a:r>
              <a:rPr sz="1400" b="1" spc="-405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χωράφια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spc="80" dirty="0">
                <a:latin typeface="Trebuchet MS"/>
                <a:cs typeface="Trebuchet MS"/>
              </a:rPr>
              <a:t>τους</a:t>
            </a:r>
            <a:endParaRPr sz="14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0700" y="4387850"/>
            <a:ext cx="4876800" cy="248750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65500" y="3702050"/>
            <a:ext cx="4114800" cy="495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οι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πυροσβέστες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για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να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σβήσουν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φωτιά</a:t>
            </a:r>
            <a:endParaRPr sz="15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08100" y="730250"/>
            <a:ext cx="8077199" cy="6324600"/>
            <a:chOff x="2134867" y="0"/>
            <a:chExt cx="6433820" cy="6433820"/>
          </a:xfrm>
        </p:grpSpPr>
        <p:sp>
          <p:nvSpPr>
            <p:cNvPr id="3" name="object 3"/>
            <p:cNvSpPr/>
            <p:nvPr/>
          </p:nvSpPr>
          <p:spPr>
            <a:xfrm>
              <a:off x="2134867" y="0"/>
              <a:ext cx="6433820" cy="6433820"/>
            </a:xfrm>
            <a:custGeom>
              <a:avLst/>
              <a:gdLst/>
              <a:ahLst/>
              <a:cxnLst/>
              <a:rect l="l" t="t" r="r" b="b"/>
              <a:pathLst>
                <a:path w="6433820" h="6433820">
                  <a:moveTo>
                    <a:pt x="6433194" y="6433194"/>
                  </a:moveTo>
                  <a:lnTo>
                    <a:pt x="0" y="6433194"/>
                  </a:lnTo>
                  <a:lnTo>
                    <a:pt x="0" y="0"/>
                  </a:lnTo>
                  <a:lnTo>
                    <a:pt x="6433194" y="0"/>
                  </a:lnTo>
                  <a:lnTo>
                    <a:pt x="6433194" y="6433194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75147" y="1248513"/>
              <a:ext cx="2611400" cy="128663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39704" y="1067431"/>
              <a:ext cx="2620931" cy="174411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9704" y="3716952"/>
              <a:ext cx="2792482" cy="156302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5147" y="3297602"/>
              <a:ext cx="2983096" cy="198237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sp>
        <p:nvSpPr>
          <p:cNvPr id="8" name="object 8"/>
          <p:cNvSpPr txBox="1"/>
          <p:nvPr/>
        </p:nvSpPr>
        <p:spPr>
          <a:xfrm>
            <a:off x="2146300" y="730248"/>
            <a:ext cx="6095999" cy="8701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25"/>
              </a:spcBef>
            </a:pPr>
            <a:r>
              <a:rPr sz="1550" b="1" spc="100" dirty="0">
                <a:latin typeface="Trebuchet MS"/>
                <a:cs typeface="Trebuchet MS"/>
              </a:rPr>
              <a:t>αλλά</a:t>
            </a:r>
            <a:r>
              <a:rPr sz="1550" b="1" spc="-8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8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-8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ζώα</a:t>
            </a:r>
            <a:endParaRPr sz="1550" dirty="0">
              <a:latin typeface="Trebuchet MS"/>
              <a:cs typeface="Trebuchet MS"/>
            </a:endParaRPr>
          </a:p>
          <a:p>
            <a:pPr marL="12700">
              <a:lnSpc>
                <a:spcPts val="1614"/>
              </a:lnSpc>
              <a:spcBef>
                <a:spcPts val="1565"/>
              </a:spcBef>
            </a:pPr>
            <a:r>
              <a:rPr sz="1500" b="1" spc="75" dirty="0">
                <a:latin typeface="Trebuchet MS"/>
                <a:cs typeface="Trebuchet MS"/>
              </a:rPr>
              <a:t>ζουν</a:t>
            </a:r>
            <a:r>
              <a:rPr sz="1500" b="1" spc="-9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στο</a:t>
            </a:r>
            <a:r>
              <a:rPr sz="1500" b="1" spc="-85" dirty="0">
                <a:latin typeface="Trebuchet MS"/>
                <a:cs typeface="Trebuchet MS"/>
              </a:rPr>
              <a:t> </a:t>
            </a:r>
            <a:r>
              <a:rPr sz="1500" b="1" spc="65" dirty="0">
                <a:latin typeface="Trebuchet MS"/>
                <a:cs typeface="Trebuchet MS"/>
              </a:rPr>
              <a:t>νερό</a:t>
            </a:r>
            <a:endParaRPr sz="1500" dirty="0">
              <a:latin typeface="Trebuchet MS"/>
              <a:cs typeface="Trebuchet MS"/>
            </a:endParaRPr>
          </a:p>
          <a:p>
            <a:pPr marL="3100070">
              <a:lnSpc>
                <a:spcPts val="1614"/>
              </a:lnSpc>
            </a:pPr>
            <a:r>
              <a:rPr lang="el-GR" sz="1500" b="1" spc="85" dirty="0" smtClean="0">
                <a:latin typeface="Trebuchet MS"/>
                <a:cs typeface="Trebuchet MS"/>
              </a:rPr>
              <a:t>        </a:t>
            </a:r>
            <a:r>
              <a:rPr sz="1500" b="1" spc="85" dirty="0" err="1" smtClean="0">
                <a:latin typeface="Trebuchet MS"/>
                <a:cs typeface="Trebuchet MS"/>
              </a:rPr>
              <a:t>ξεδιψούν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65300" y="3749819"/>
            <a:ext cx="2694887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90" dirty="0">
                <a:latin typeface="Trebuchet MS"/>
                <a:cs typeface="Trebuchet MS"/>
              </a:rPr>
              <a:t>βρίσκουν</a:t>
            </a:r>
            <a:r>
              <a:rPr sz="1500" b="1" spc="-95" dirty="0">
                <a:latin typeface="Trebuchet MS"/>
                <a:cs typeface="Trebuchet MS"/>
              </a:rPr>
              <a:t> </a:t>
            </a:r>
            <a:r>
              <a:rPr sz="1500" b="1" spc="100" dirty="0">
                <a:latin typeface="Trebuchet MS"/>
                <a:cs typeface="Trebuchet MS"/>
              </a:rPr>
              <a:t>τη</a:t>
            </a:r>
            <a:r>
              <a:rPr sz="1500" b="1" spc="-90" dirty="0">
                <a:latin typeface="Trebuchet MS"/>
                <a:cs typeface="Trebuchet MS"/>
              </a:rPr>
              <a:t> </a:t>
            </a:r>
            <a:r>
              <a:rPr sz="1500" b="1" spc="70" dirty="0">
                <a:latin typeface="Trebuchet MS"/>
                <a:cs typeface="Trebuchet MS"/>
              </a:rPr>
              <a:t>τροφή </a:t>
            </a:r>
            <a:r>
              <a:rPr sz="1500" b="1" spc="-434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τους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72337" y="3473450"/>
            <a:ext cx="148399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80" dirty="0">
                <a:latin typeface="Trebuchet MS"/>
                <a:cs typeface="Trebuchet MS"/>
              </a:rPr>
              <a:t>κάνουν</a:t>
            </a:r>
            <a:r>
              <a:rPr sz="1500" b="1" spc="-114" dirty="0">
                <a:latin typeface="Trebuchet MS"/>
                <a:cs typeface="Trebuchet MS"/>
              </a:rPr>
              <a:t> </a:t>
            </a:r>
            <a:r>
              <a:rPr sz="1500" b="1" spc="130" dirty="0">
                <a:latin typeface="Trebuchet MS"/>
                <a:cs typeface="Trebuchet MS"/>
              </a:rPr>
              <a:t>μπάνιο</a:t>
            </a:r>
            <a:endParaRPr sz="15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4300" y="730250"/>
            <a:ext cx="8077199" cy="647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21120000">
            <a:off x="3265223" y="2499826"/>
            <a:ext cx="4176105" cy="257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25"/>
              </a:lnSpc>
            </a:pPr>
            <a:r>
              <a:rPr sz="2000" b="1" spc="195" dirty="0">
                <a:latin typeface="Trebuchet MS"/>
                <a:cs typeface="Trebuchet MS"/>
              </a:rPr>
              <a:t>τι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120" dirty="0">
                <a:latin typeface="Trebuchet MS"/>
                <a:cs typeface="Trebuchet MS"/>
              </a:rPr>
              <a:t>άλλο</a:t>
            </a:r>
            <a:r>
              <a:rPr sz="2000" b="1" spc="-80" dirty="0">
                <a:latin typeface="Trebuchet MS"/>
                <a:cs typeface="Trebuchet MS"/>
              </a:rPr>
              <a:t> </a:t>
            </a:r>
            <a:r>
              <a:rPr sz="2000" b="1" spc="135" dirty="0">
                <a:latin typeface="Trebuchet MS"/>
                <a:cs typeface="Trebuchet MS"/>
              </a:rPr>
              <a:t>μας</a:t>
            </a:r>
            <a:r>
              <a:rPr sz="2000" b="1" spc="-80" dirty="0">
                <a:latin typeface="Trebuchet MS"/>
                <a:cs typeface="Trebuchet MS"/>
              </a:rPr>
              <a:t> </a:t>
            </a:r>
            <a:r>
              <a:rPr sz="2000" b="1" spc="135" dirty="0">
                <a:latin typeface="Trebuchet MS"/>
                <a:cs typeface="Trebuchet MS"/>
              </a:rPr>
              <a:t>προσφέρει</a:t>
            </a:r>
            <a:r>
              <a:rPr sz="2000" b="1" spc="-80" dirty="0">
                <a:latin typeface="Trebuchet MS"/>
                <a:cs typeface="Trebuchet MS"/>
              </a:rPr>
              <a:t> </a:t>
            </a:r>
            <a:r>
              <a:rPr sz="2000" b="1" spc="125" dirty="0">
                <a:latin typeface="Trebuchet MS"/>
                <a:cs typeface="Trebuchet MS"/>
              </a:rPr>
              <a:t>το</a:t>
            </a:r>
            <a:r>
              <a:rPr sz="2000" b="1" spc="-80" dirty="0">
                <a:latin typeface="Trebuchet MS"/>
                <a:cs typeface="Trebuchet MS"/>
              </a:rPr>
              <a:t> </a:t>
            </a:r>
            <a:r>
              <a:rPr sz="2000" b="1" spc="105" dirty="0">
                <a:latin typeface="Trebuchet MS"/>
                <a:cs typeface="Trebuchet MS"/>
              </a:rPr>
              <a:t>νερό</a:t>
            </a:r>
            <a:r>
              <a:rPr sz="2000" b="1" spc="-80" dirty="0">
                <a:latin typeface="Trebuchet MS"/>
                <a:cs typeface="Trebuchet MS"/>
              </a:rPr>
              <a:t> </a:t>
            </a:r>
            <a:r>
              <a:rPr sz="2000" b="1" spc="-150" dirty="0">
                <a:latin typeface="Trebuchet MS"/>
                <a:cs typeface="Trebuchet MS"/>
              </a:rPr>
              <a:t>;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425450"/>
            <a:ext cx="83819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882650"/>
            <a:ext cx="2667000" cy="1676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6700" y="882650"/>
            <a:ext cx="2725768" cy="18203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7900" y="3549650"/>
            <a:ext cx="3373853" cy="223970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98628" y="577850"/>
            <a:ext cx="148717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10" dirty="0">
                <a:latin typeface="Trebuchet MS"/>
                <a:cs typeface="Trebuchet MS"/>
              </a:rPr>
              <a:t>ταξιδεύουμε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34502" y="501650"/>
            <a:ext cx="1288415" cy="2776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45" dirty="0">
                <a:latin typeface="Trebuchet MS"/>
                <a:cs typeface="Trebuchet MS"/>
              </a:rPr>
              <a:t>κολυμπάμε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37901" y="2940050"/>
            <a:ext cx="1579245" cy="2776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14" dirty="0">
                <a:latin typeface="Trebuchet MS"/>
                <a:cs typeface="Trebuchet MS"/>
              </a:rPr>
              <a:t>δροσιζόμαστε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76168" y="5899344"/>
            <a:ext cx="150558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95" dirty="0">
                <a:latin typeface="Trebuchet MS"/>
                <a:cs typeface="Trebuchet MS"/>
              </a:rPr>
              <a:t>χαλαρώνουμε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501650"/>
            <a:ext cx="7696199" cy="6400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1187450"/>
            <a:ext cx="3297607" cy="21920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8500" y="4159250"/>
            <a:ext cx="3326199" cy="221111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 rot="10800000" flipV="1">
            <a:off x="2927508" y="577849"/>
            <a:ext cx="1257300" cy="3129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spc="125" dirty="0"/>
              <a:t>ηρεμούμε</a:t>
            </a:r>
            <a:endParaRPr sz="1950" dirty="0"/>
          </a:p>
        </p:txBody>
      </p:sp>
      <p:sp>
        <p:nvSpPr>
          <p:cNvPr id="6" name="object 6"/>
          <p:cNvSpPr txBox="1"/>
          <p:nvPr/>
        </p:nvSpPr>
        <p:spPr>
          <a:xfrm rot="10800000" flipV="1">
            <a:off x="5148151" y="3518548"/>
            <a:ext cx="17970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05" dirty="0">
                <a:latin typeface="Trebuchet MS"/>
                <a:cs typeface="Trebuchet MS"/>
              </a:rPr>
              <a:t>διασκεδάζουμε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501650"/>
            <a:ext cx="8458200" cy="6705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32633" y="654050"/>
            <a:ext cx="3615690" cy="5872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130" dirty="0">
                <a:latin typeface="Trebuchet MS"/>
                <a:cs typeface="Trebuchet MS"/>
              </a:rPr>
              <a:t>κάνουμε</a:t>
            </a:r>
            <a:r>
              <a:rPr sz="1850" b="1" spc="-9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θαλάσσια</a:t>
            </a:r>
            <a:r>
              <a:rPr sz="1850" b="1" spc="-90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αθλήματα, </a:t>
            </a:r>
            <a:r>
              <a:rPr sz="1850" b="1" spc="55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σπορ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45" dirty="0">
                <a:latin typeface="Trebuchet MS"/>
                <a:cs typeface="Trebuchet MS"/>
              </a:rPr>
              <a:t>και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65" dirty="0">
                <a:latin typeface="Trebuchet MS"/>
                <a:cs typeface="Trebuchet MS"/>
              </a:rPr>
              <a:t>παιχνίδια</a:t>
            </a:r>
            <a:endParaRPr sz="185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99189" y="1429601"/>
            <a:ext cx="2802013" cy="14677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6300" y="4006850"/>
            <a:ext cx="2514600" cy="1905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03500" y="3854450"/>
            <a:ext cx="2144398" cy="214439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891543" y="3065704"/>
            <a:ext cx="1516380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14" dirty="0">
                <a:latin typeface="Trebuchet MS"/>
                <a:cs typeface="Trebuchet MS"/>
              </a:rPr>
              <a:t>θαλάσσιο</a:t>
            </a:r>
            <a:r>
              <a:rPr sz="1700" b="1" spc="-125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σκι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7137" y="6140450"/>
            <a:ext cx="1397963" cy="3007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35" dirty="0">
                <a:latin typeface="Trebuchet MS"/>
                <a:cs typeface="Trebuchet MS"/>
              </a:rPr>
              <a:t>σανίδα</a:t>
            </a:r>
            <a:endParaRPr sz="185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99203" y="6140450"/>
            <a:ext cx="949325" cy="2776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95" dirty="0">
                <a:latin typeface="Trebuchet MS"/>
                <a:cs typeface="Trebuchet MS"/>
              </a:rPr>
              <a:t>σέρφιγκ</a:t>
            </a:r>
            <a:endParaRPr sz="1700" dirty="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46300" y="1416050"/>
            <a:ext cx="2819400" cy="15240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451100" y="3092450"/>
            <a:ext cx="1972621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105" dirty="0">
                <a:latin typeface="Trebuchet MS"/>
                <a:cs typeface="Trebuchet MS"/>
              </a:rPr>
              <a:t>κολύμβηση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900" y="730249"/>
            <a:ext cx="8762999" cy="63246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7700" y="1720850"/>
            <a:ext cx="3048000" cy="1905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79700" y="4235450"/>
            <a:ext cx="2373133" cy="259233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72768" y="1111250"/>
            <a:ext cx="1817132" cy="3007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l-GR" sz="1850" b="1" spc="110" dirty="0" smtClean="0">
                <a:latin typeface="Trebuchet MS"/>
                <a:cs typeface="Trebuchet MS"/>
              </a:rPr>
              <a:t>    </a:t>
            </a:r>
            <a:r>
              <a:rPr sz="1850" b="1" spc="110" dirty="0" err="1" smtClean="0">
                <a:latin typeface="Trebuchet MS"/>
                <a:cs typeface="Trebuchet MS"/>
              </a:rPr>
              <a:t>καγιάκ</a:t>
            </a:r>
            <a:endParaRPr sz="18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 rot="10800000" flipV="1">
            <a:off x="5567500" y="5275220"/>
            <a:ext cx="2141400" cy="3129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155" dirty="0">
                <a:latin typeface="Trebuchet MS"/>
                <a:cs typeface="Trebuchet MS"/>
              </a:rPr>
              <a:t>ιστιοπλοΐα</a:t>
            </a:r>
            <a:endParaRPr sz="195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79700" y="1416050"/>
            <a:ext cx="2209800" cy="23622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013284" y="904800"/>
            <a:ext cx="1223010" cy="3007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20" dirty="0">
                <a:latin typeface="Trebuchet MS"/>
                <a:cs typeface="Trebuchet MS"/>
              </a:rPr>
              <a:t>κατάδυση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100" y="654050"/>
            <a:ext cx="8686799" cy="6477000"/>
            <a:chOff x="2134867" y="0"/>
            <a:chExt cx="6433820" cy="6433820"/>
          </a:xfrm>
        </p:grpSpPr>
        <p:sp>
          <p:nvSpPr>
            <p:cNvPr id="3" name="object 3"/>
            <p:cNvSpPr/>
            <p:nvPr/>
          </p:nvSpPr>
          <p:spPr>
            <a:xfrm>
              <a:off x="2134867" y="0"/>
              <a:ext cx="6433820" cy="6433820"/>
            </a:xfrm>
            <a:custGeom>
              <a:avLst/>
              <a:gdLst/>
              <a:ahLst/>
              <a:cxnLst/>
              <a:rect l="l" t="t" r="r" b="b"/>
              <a:pathLst>
                <a:path w="6433820" h="6433820">
                  <a:moveTo>
                    <a:pt x="6433194" y="6433194"/>
                  </a:moveTo>
                  <a:lnTo>
                    <a:pt x="0" y="6433194"/>
                  </a:lnTo>
                  <a:lnTo>
                    <a:pt x="0" y="0"/>
                  </a:lnTo>
                  <a:lnTo>
                    <a:pt x="6433194" y="0"/>
                  </a:lnTo>
                  <a:lnTo>
                    <a:pt x="6433194" y="6433194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4685" y="486060"/>
              <a:ext cx="2620931" cy="209674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0615" y="3557524"/>
              <a:ext cx="2716237" cy="191566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4965" y="552771"/>
              <a:ext cx="2716237" cy="271623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sp>
        <p:nvSpPr>
          <p:cNvPr id="7" name="object 7"/>
          <p:cNvSpPr txBox="1"/>
          <p:nvPr/>
        </p:nvSpPr>
        <p:spPr>
          <a:xfrm>
            <a:off x="3051406" y="663245"/>
            <a:ext cx="95631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95" dirty="0">
                <a:latin typeface="Trebuchet MS"/>
                <a:cs typeface="Trebuchet MS"/>
              </a:rPr>
              <a:t>τζετ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30" dirty="0">
                <a:latin typeface="Trebuchet MS"/>
                <a:cs typeface="Trebuchet MS"/>
              </a:rPr>
              <a:t>σκι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72769" y="744470"/>
            <a:ext cx="1127760" cy="2776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00" dirty="0">
                <a:latin typeface="Trebuchet MS"/>
                <a:cs typeface="Trebuchet MS"/>
              </a:rPr>
              <a:t>κουλούρα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51118" y="6369050"/>
            <a:ext cx="1018540" cy="2776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45" dirty="0">
                <a:latin typeface="Trebuchet MS"/>
                <a:cs typeface="Trebuchet MS"/>
              </a:rPr>
              <a:t>μπανάνα</a:t>
            </a:r>
            <a:endParaRPr sz="1700" dirty="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27700" y="4311650"/>
            <a:ext cx="2630461" cy="187753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758111" y="6349794"/>
            <a:ext cx="2560389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80" dirty="0">
                <a:latin typeface="Trebuchet MS"/>
                <a:cs typeface="Trebuchet MS"/>
              </a:rPr>
              <a:t>θαλάσσιο</a:t>
            </a:r>
            <a:r>
              <a:rPr sz="1350" b="1" spc="-100" dirty="0">
                <a:latin typeface="Trebuchet MS"/>
                <a:cs typeface="Trebuchet MS"/>
              </a:rPr>
              <a:t> </a:t>
            </a:r>
            <a:r>
              <a:rPr sz="1350" b="1" spc="65" dirty="0">
                <a:latin typeface="Trebuchet MS"/>
                <a:cs typeface="Trebuchet MS"/>
              </a:rPr>
              <a:t>αερόστατο</a:t>
            </a:r>
            <a:endParaRPr sz="13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8100" y="654050"/>
            <a:ext cx="7848599" cy="6096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21060000">
            <a:off x="2941126" y="2482121"/>
            <a:ext cx="4854440" cy="257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25"/>
              </a:lnSpc>
            </a:pPr>
            <a:r>
              <a:rPr sz="3000" b="1" spc="240" baseline="-8333" dirty="0">
                <a:latin typeface="Trebuchet MS"/>
                <a:cs typeface="Trebuchet MS"/>
              </a:rPr>
              <a:t>ποιες</a:t>
            </a:r>
            <a:r>
              <a:rPr sz="3000" b="1" spc="-195" baseline="-8333" dirty="0">
                <a:latin typeface="Trebuchet MS"/>
                <a:cs typeface="Trebuchet MS"/>
              </a:rPr>
              <a:t> </a:t>
            </a:r>
            <a:r>
              <a:rPr sz="3000" b="1" spc="172" baseline="-5555" dirty="0">
                <a:latin typeface="Trebuchet MS"/>
                <a:cs typeface="Trebuchet MS"/>
              </a:rPr>
              <a:t>συσκευές</a:t>
            </a:r>
            <a:r>
              <a:rPr sz="3000" b="1" spc="-187" baseline="-5555" dirty="0">
                <a:latin typeface="Trebuchet MS"/>
                <a:cs typeface="Trebuchet MS"/>
              </a:rPr>
              <a:t> </a:t>
            </a:r>
            <a:r>
              <a:rPr sz="2000" b="1" spc="130" dirty="0">
                <a:latin typeface="Trebuchet MS"/>
                <a:cs typeface="Trebuchet MS"/>
              </a:rPr>
              <a:t>χρειάζονται</a:t>
            </a:r>
            <a:r>
              <a:rPr sz="2000" b="1" spc="-130" dirty="0">
                <a:latin typeface="Trebuchet MS"/>
                <a:cs typeface="Trebuchet MS"/>
              </a:rPr>
              <a:t> </a:t>
            </a:r>
            <a:r>
              <a:rPr sz="3000" b="1" spc="157" baseline="6944" dirty="0">
                <a:latin typeface="Trebuchet MS"/>
                <a:cs typeface="Trebuchet MS"/>
              </a:rPr>
              <a:t>νερό</a:t>
            </a:r>
            <a:r>
              <a:rPr sz="3000" b="1" spc="-187" baseline="6944" dirty="0">
                <a:latin typeface="Trebuchet MS"/>
                <a:cs typeface="Trebuchet MS"/>
              </a:rPr>
              <a:t> </a:t>
            </a:r>
            <a:r>
              <a:rPr sz="3000" b="1" spc="187" baseline="8333" dirty="0">
                <a:latin typeface="Trebuchet MS"/>
                <a:cs typeface="Trebuchet MS"/>
              </a:rPr>
              <a:t>για</a:t>
            </a:r>
            <a:endParaRPr sz="3000" baseline="8333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 rot="21060000">
            <a:off x="3009093" y="2996466"/>
            <a:ext cx="2397059" cy="257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25"/>
              </a:lnSpc>
            </a:pPr>
            <a:r>
              <a:rPr sz="2000" b="1" spc="130" dirty="0">
                <a:latin typeface="Trebuchet MS"/>
                <a:cs typeface="Trebuchet MS"/>
              </a:rPr>
              <a:t>να</a:t>
            </a:r>
            <a:r>
              <a:rPr sz="2000" b="1" spc="-125" dirty="0">
                <a:latin typeface="Trebuchet MS"/>
                <a:cs typeface="Trebuchet MS"/>
              </a:rPr>
              <a:t> </a:t>
            </a:r>
            <a:r>
              <a:rPr sz="3000" b="1" spc="187" baseline="1388" dirty="0">
                <a:latin typeface="Trebuchet MS"/>
                <a:cs typeface="Trebuchet MS"/>
              </a:rPr>
              <a:t>λειτουργήσουν</a:t>
            </a:r>
            <a:endParaRPr sz="3000" baseline="1388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903" y="349250"/>
            <a:ext cx="8577592" cy="6553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2089" y="638550"/>
            <a:ext cx="7529220" cy="4975002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1900" y="425450"/>
            <a:ext cx="8229599" cy="6858000"/>
            <a:chOff x="2134867" y="0"/>
            <a:chExt cx="6433820" cy="6433820"/>
          </a:xfrm>
        </p:grpSpPr>
        <p:sp>
          <p:nvSpPr>
            <p:cNvPr id="3" name="object 3"/>
            <p:cNvSpPr/>
            <p:nvPr/>
          </p:nvSpPr>
          <p:spPr>
            <a:xfrm>
              <a:off x="2134867" y="0"/>
              <a:ext cx="6433820" cy="6433820"/>
            </a:xfrm>
            <a:custGeom>
              <a:avLst/>
              <a:gdLst/>
              <a:ahLst/>
              <a:cxnLst/>
              <a:rect l="l" t="t" r="r" b="b"/>
              <a:pathLst>
                <a:path w="6433820" h="6433820">
                  <a:moveTo>
                    <a:pt x="6433194" y="6433194"/>
                  </a:moveTo>
                  <a:lnTo>
                    <a:pt x="0" y="6433194"/>
                  </a:lnTo>
                  <a:lnTo>
                    <a:pt x="0" y="0"/>
                  </a:lnTo>
                  <a:lnTo>
                    <a:pt x="6433194" y="0"/>
                  </a:lnTo>
                  <a:lnTo>
                    <a:pt x="6433194" y="6433194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06707" y="9525"/>
              <a:ext cx="1334478" cy="170616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4072" y="2296882"/>
              <a:ext cx="2335011" cy="151537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70598" y="9525"/>
              <a:ext cx="1982376" cy="164880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9639" y="2073120"/>
              <a:ext cx="1734579" cy="178223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0164" y="4432187"/>
              <a:ext cx="1608501" cy="157314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61211" y="4288785"/>
              <a:ext cx="1705987" cy="170598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sp>
        <p:nvSpPr>
          <p:cNvPr id="10" name="object 10"/>
          <p:cNvSpPr txBox="1"/>
          <p:nvPr/>
        </p:nvSpPr>
        <p:spPr>
          <a:xfrm rot="10800000" flipV="1">
            <a:off x="2222500" y="2330450"/>
            <a:ext cx="20118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30" dirty="0">
                <a:latin typeface="Trebuchet MS"/>
                <a:cs typeface="Trebuchet MS"/>
              </a:rPr>
              <a:t>πλυντήριο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34358" y="2232962"/>
            <a:ext cx="1569742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00" dirty="0">
                <a:latin typeface="Trebuchet MS"/>
                <a:cs typeface="Trebuchet MS"/>
              </a:rPr>
              <a:t>καφετιέρα</a:t>
            </a:r>
            <a:endParaRPr sz="155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70100" y="4718606"/>
            <a:ext cx="2637862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25" dirty="0">
                <a:latin typeface="Trebuchet MS"/>
                <a:cs typeface="Trebuchet MS"/>
              </a:rPr>
              <a:t>πλυντήριο</a:t>
            </a:r>
            <a:r>
              <a:rPr sz="1550" b="1" spc="-105" dirty="0">
                <a:latin typeface="Trebuchet MS"/>
                <a:cs typeface="Trebuchet MS"/>
              </a:rPr>
              <a:t> </a:t>
            </a:r>
            <a:r>
              <a:rPr sz="1550" b="1" spc="145" dirty="0">
                <a:latin typeface="Trebuchet MS"/>
                <a:cs typeface="Trebuchet MS"/>
              </a:rPr>
              <a:t>πιάτων</a:t>
            </a:r>
            <a:endParaRPr sz="155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20134" y="4523161"/>
            <a:ext cx="81978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00" dirty="0" err="1" smtClean="0">
                <a:latin typeface="Trebuchet MS"/>
                <a:cs typeface="Trebuchet MS"/>
              </a:rPr>
              <a:t>σίδερο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70100" y="6826250"/>
            <a:ext cx="1996569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650" b="1" spc="80" dirty="0" smtClean="0">
                <a:latin typeface="Trebuchet MS"/>
                <a:cs typeface="Trebuchet MS"/>
              </a:rPr>
              <a:t>  </a:t>
            </a:r>
            <a:r>
              <a:rPr sz="1650" b="1" spc="80" dirty="0" err="1" smtClean="0">
                <a:latin typeface="Trebuchet MS"/>
                <a:cs typeface="Trebuchet MS"/>
              </a:rPr>
              <a:t>βραστήρας</a:t>
            </a:r>
            <a:endParaRPr sz="165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10800000" flipV="1">
            <a:off x="5880100" y="6864350"/>
            <a:ext cx="1160883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85" dirty="0">
                <a:latin typeface="Trebuchet MS"/>
                <a:cs typeface="Trebuchet MS"/>
              </a:rPr>
              <a:t>τσαγιέρα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1900" y="730250"/>
            <a:ext cx="7848599" cy="647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84548" y="3244850"/>
            <a:ext cx="4593590" cy="661078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65"/>
              </a:spcBef>
            </a:pPr>
            <a:r>
              <a:rPr sz="2100" spc="110" dirty="0"/>
              <a:t>Επαγγέλματα</a:t>
            </a:r>
            <a:r>
              <a:rPr sz="2100" spc="-100" dirty="0"/>
              <a:t> </a:t>
            </a:r>
            <a:r>
              <a:rPr sz="2100" spc="175" dirty="0"/>
              <a:t>που</a:t>
            </a:r>
            <a:r>
              <a:rPr sz="2100" spc="-100" dirty="0"/>
              <a:t> </a:t>
            </a:r>
            <a:r>
              <a:rPr sz="2100" spc="105" dirty="0"/>
              <a:t>έχουν</a:t>
            </a:r>
            <a:r>
              <a:rPr sz="2100" spc="-100" dirty="0"/>
              <a:t> </a:t>
            </a:r>
            <a:r>
              <a:rPr sz="2100" spc="105" dirty="0"/>
              <a:t>σχέση</a:t>
            </a:r>
            <a:r>
              <a:rPr sz="2100" spc="-100" dirty="0"/>
              <a:t> </a:t>
            </a:r>
            <a:r>
              <a:rPr sz="2100" spc="165" dirty="0"/>
              <a:t>με </a:t>
            </a:r>
            <a:r>
              <a:rPr sz="2100" spc="-620" dirty="0"/>
              <a:t> </a:t>
            </a:r>
            <a:r>
              <a:rPr sz="2100" spc="120" dirty="0"/>
              <a:t>το</a:t>
            </a:r>
            <a:r>
              <a:rPr sz="2100" spc="-95" dirty="0"/>
              <a:t> </a:t>
            </a:r>
            <a:r>
              <a:rPr sz="2100" spc="95" dirty="0"/>
              <a:t>νερό</a:t>
            </a:r>
            <a:endParaRPr sz="2100" dirty="0"/>
          </a:p>
        </p:txBody>
      </p:sp>
    </p:spTree>
  </p:cSld>
  <p:clrMapOvr>
    <a:masterClrMapping/>
  </p:clrMapOvr>
  <p:transition>
    <p:newsflash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730250"/>
            <a:ext cx="8458200" cy="6400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4904" y="168382"/>
            <a:ext cx="1732396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175" dirty="0"/>
              <a:t>από</a:t>
            </a:r>
            <a:r>
              <a:rPr sz="2000" spc="-80" dirty="0"/>
              <a:t> </a:t>
            </a:r>
            <a:r>
              <a:rPr sz="2000" spc="180" dirty="0"/>
              <a:t>παλιά</a:t>
            </a:r>
            <a:endParaRPr sz="2000" dirty="0"/>
          </a:p>
        </p:txBody>
      </p:sp>
      <p:sp>
        <p:nvSpPr>
          <p:cNvPr id="4" name="object 4"/>
          <p:cNvSpPr txBox="1"/>
          <p:nvPr/>
        </p:nvSpPr>
        <p:spPr>
          <a:xfrm rot="10800000" flipV="1">
            <a:off x="2832201" y="3306074"/>
            <a:ext cx="112204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85" dirty="0">
                <a:latin typeface="Trebuchet MS"/>
                <a:cs typeface="Trebuchet MS"/>
              </a:rPr>
              <a:t>νερουλάς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00929" y="3294438"/>
            <a:ext cx="1329055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25" dirty="0">
                <a:latin typeface="Trebuchet MS"/>
                <a:cs typeface="Trebuchet MS"/>
              </a:rPr>
              <a:t>παγοπώλης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0899" y="6140450"/>
            <a:ext cx="226314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14" dirty="0">
                <a:latin typeface="Trebuchet MS"/>
                <a:cs typeface="Trebuchet MS"/>
              </a:rPr>
              <a:t>μυλωνάς</a:t>
            </a:r>
            <a:r>
              <a:rPr sz="1550" b="1" spc="-9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σε</a:t>
            </a:r>
            <a:r>
              <a:rPr sz="1550" b="1" spc="-9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νερόμυλο</a:t>
            </a:r>
            <a:endParaRPr sz="155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4900" y="806450"/>
            <a:ext cx="2001438" cy="228735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27781" y="953071"/>
            <a:ext cx="2115806" cy="216345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27300" y="3702050"/>
            <a:ext cx="1734579" cy="231595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94300" y="4006850"/>
            <a:ext cx="1953785" cy="194425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577850"/>
            <a:ext cx="8000999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8909" y="609957"/>
            <a:ext cx="2716237" cy="152490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51536" y="2020490"/>
            <a:ext cx="2630461" cy="174411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73134" y="3983807"/>
            <a:ext cx="2973565" cy="19823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624684" y="1092852"/>
            <a:ext cx="13830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95" dirty="0">
                <a:latin typeface="Trebuchet MS"/>
                <a:cs typeface="Trebuchet MS"/>
              </a:rPr>
              <a:t>υδραυλικός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37326" y="2865554"/>
            <a:ext cx="1114425" cy="311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25" dirty="0">
                <a:latin typeface="Trebuchet MS"/>
                <a:cs typeface="Trebuchet MS"/>
              </a:rPr>
              <a:t>ναυτικός</a:t>
            </a:r>
            <a:endParaRPr sz="18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67788" y="5009952"/>
            <a:ext cx="1687830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05" dirty="0">
                <a:latin typeface="Trebuchet MS"/>
                <a:cs typeface="Trebuchet MS"/>
              </a:rPr>
              <a:t>ναυαγοσώστης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195085" y="177908"/>
            <a:ext cx="103695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5" dirty="0"/>
              <a:t>σήμερα</a:t>
            </a:r>
            <a:endParaRPr sz="2100"/>
          </a:p>
        </p:txBody>
      </p:sp>
    </p:spTree>
  </p:cSld>
  <p:clrMapOvr>
    <a:masterClrMapping/>
  </p:clrMapOvr>
  <p:transition>
    <p:newsflash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425450"/>
            <a:ext cx="8229599" cy="6705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4829" y="657617"/>
            <a:ext cx="2706707" cy="16869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277" y="3859910"/>
            <a:ext cx="2544685" cy="180129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13270" y="2411253"/>
            <a:ext cx="2954504" cy="16011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948726" y="1273938"/>
            <a:ext cx="7683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75" dirty="0">
                <a:latin typeface="Trebuchet MS"/>
                <a:cs typeface="Trebuchet MS"/>
              </a:rPr>
              <a:t>ψαράς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99060" y="2798844"/>
            <a:ext cx="11639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25" dirty="0">
                <a:latin typeface="Trebuchet MS"/>
                <a:cs typeface="Trebuchet MS"/>
              </a:rPr>
              <a:t>λιμενικός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24684" y="4685914"/>
            <a:ext cx="1397000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75" dirty="0">
                <a:latin typeface="Trebuchet MS"/>
                <a:cs typeface="Trebuchet MS"/>
              </a:rPr>
              <a:t>σφουγγαράς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5700" y="349250"/>
            <a:ext cx="8077199" cy="6705600"/>
            <a:chOff x="2134867" y="0"/>
            <a:chExt cx="6433820" cy="6433820"/>
          </a:xfrm>
        </p:grpSpPr>
        <p:sp>
          <p:nvSpPr>
            <p:cNvPr id="3" name="object 3"/>
            <p:cNvSpPr/>
            <p:nvPr/>
          </p:nvSpPr>
          <p:spPr>
            <a:xfrm>
              <a:off x="2134867" y="0"/>
              <a:ext cx="6433820" cy="6433820"/>
            </a:xfrm>
            <a:custGeom>
              <a:avLst/>
              <a:gdLst/>
              <a:ahLst/>
              <a:cxnLst/>
              <a:rect l="l" t="t" r="r" b="b"/>
              <a:pathLst>
                <a:path w="6433820" h="6433820">
                  <a:moveTo>
                    <a:pt x="6433194" y="6433194"/>
                  </a:moveTo>
                  <a:lnTo>
                    <a:pt x="0" y="6433194"/>
                  </a:lnTo>
                  <a:lnTo>
                    <a:pt x="0" y="0"/>
                  </a:lnTo>
                  <a:lnTo>
                    <a:pt x="6433194" y="0"/>
                  </a:lnTo>
                  <a:lnTo>
                    <a:pt x="6433194" y="6433194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7320" y="257317"/>
              <a:ext cx="2897319" cy="267811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1544" y="3192767"/>
              <a:ext cx="3297607" cy="219205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91686" y="1559850"/>
            <a:ext cx="871219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20" dirty="0"/>
              <a:t>δύτης</a:t>
            </a:r>
            <a:endParaRPr sz="2250"/>
          </a:p>
        </p:txBody>
      </p:sp>
      <p:sp>
        <p:nvSpPr>
          <p:cNvPr id="7" name="object 7"/>
          <p:cNvSpPr txBox="1"/>
          <p:nvPr/>
        </p:nvSpPr>
        <p:spPr>
          <a:xfrm>
            <a:off x="6158400" y="4638253"/>
            <a:ext cx="2007700" cy="53732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lang="el-GR" sz="1650" b="1" spc="65" dirty="0" smtClean="0">
                <a:latin typeface="Trebuchet MS"/>
                <a:cs typeface="Trebuchet MS"/>
              </a:rPr>
              <a:t>   </a:t>
            </a:r>
            <a:r>
              <a:rPr sz="1650" b="1" spc="65" dirty="0" err="1" smtClean="0">
                <a:latin typeface="Trebuchet MS"/>
                <a:cs typeface="Trebuchet MS"/>
              </a:rPr>
              <a:t>εργάτης</a:t>
            </a:r>
            <a:r>
              <a:rPr sz="1650" b="1" spc="-70" dirty="0" smtClean="0">
                <a:latin typeface="Trebuchet MS"/>
                <a:cs typeface="Trebuchet MS"/>
              </a:rPr>
              <a:t> </a:t>
            </a:r>
            <a:r>
              <a:rPr sz="1650" b="1" spc="75" dirty="0" err="1">
                <a:latin typeface="Trebuchet MS"/>
                <a:cs typeface="Trebuchet MS"/>
              </a:rPr>
              <a:t>στο</a:t>
            </a:r>
            <a:r>
              <a:rPr sz="1650" b="1" spc="75" dirty="0">
                <a:latin typeface="Trebuchet MS"/>
                <a:cs typeface="Trebuchet MS"/>
              </a:rPr>
              <a:t>  </a:t>
            </a:r>
            <a:r>
              <a:rPr lang="el-GR" sz="1650" b="1" spc="75" dirty="0" smtClean="0">
                <a:latin typeface="Trebuchet MS"/>
                <a:cs typeface="Trebuchet MS"/>
              </a:rPr>
              <a:t> </a:t>
            </a:r>
            <a:r>
              <a:rPr sz="1650" b="1" spc="140" dirty="0" err="1" smtClean="0">
                <a:latin typeface="Trebuchet MS"/>
                <a:cs typeface="Trebuchet MS"/>
              </a:rPr>
              <a:t>λιμάνι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2900" y="730250"/>
            <a:ext cx="7619999" cy="6172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9915821" flipV="1">
            <a:off x="3045824" y="3070514"/>
            <a:ext cx="359819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155" dirty="0">
                <a:latin typeface="Trebuchet MS"/>
                <a:cs typeface="Trebuchet MS"/>
              </a:rPr>
              <a:t>παίζοντας</a:t>
            </a:r>
            <a:r>
              <a:rPr sz="2400" b="1" spc="-120" dirty="0">
                <a:latin typeface="Trebuchet MS"/>
                <a:cs typeface="Trebuchet MS"/>
              </a:rPr>
              <a:t> </a:t>
            </a:r>
            <a:r>
              <a:rPr sz="2400" b="1" spc="190" dirty="0">
                <a:latin typeface="Trebuchet MS"/>
                <a:cs typeface="Trebuchet MS"/>
              </a:rPr>
              <a:t>με</a:t>
            </a:r>
            <a:r>
              <a:rPr sz="2400" b="1" spc="-114" dirty="0">
                <a:latin typeface="Trebuchet MS"/>
                <a:cs typeface="Trebuchet MS"/>
              </a:rPr>
              <a:t> </a:t>
            </a:r>
            <a:r>
              <a:rPr sz="2400" b="1" spc="160" dirty="0">
                <a:latin typeface="Trebuchet MS"/>
                <a:cs typeface="Trebuchet MS"/>
              </a:rPr>
              <a:t>τις</a:t>
            </a:r>
            <a:r>
              <a:rPr sz="2400" b="1" spc="-114" dirty="0">
                <a:latin typeface="Trebuchet MS"/>
                <a:cs typeface="Trebuchet MS"/>
              </a:rPr>
              <a:t> </a:t>
            </a:r>
            <a:r>
              <a:rPr sz="2400" b="1" spc="120" dirty="0">
                <a:latin typeface="Trebuchet MS"/>
                <a:cs typeface="Trebuchet MS"/>
              </a:rPr>
              <a:t>λέξεις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273050"/>
            <a:ext cx="7924799" cy="6781799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5980" y="791051"/>
            <a:ext cx="1134148" cy="13628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8682" y="791051"/>
            <a:ext cx="2172990" cy="13057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25480" y="905410"/>
            <a:ext cx="1505844" cy="115320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0787" y="2821078"/>
            <a:ext cx="1505844" cy="115320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0787" y="4650962"/>
            <a:ext cx="1505844" cy="115320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004472" y="3046645"/>
            <a:ext cx="314325" cy="631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50" b="1" spc="-45" dirty="0">
                <a:latin typeface="Trebuchet MS"/>
                <a:cs typeface="Trebuchet MS"/>
              </a:rPr>
              <a:t>+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04472" y="1264412"/>
            <a:ext cx="314325" cy="631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50" b="1" spc="-45" dirty="0">
                <a:latin typeface="Trebuchet MS"/>
                <a:cs typeface="Trebuchet MS"/>
              </a:rPr>
              <a:t>+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86705" y="4981368"/>
            <a:ext cx="281305" cy="563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500" b="1" spc="-40" dirty="0">
                <a:latin typeface="Trebuchet MS"/>
                <a:cs typeface="Trebuchet MS"/>
              </a:rPr>
              <a:t>=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48583" y="3122890"/>
            <a:ext cx="297815" cy="597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-60" dirty="0">
                <a:latin typeface="Trebuchet MS"/>
                <a:cs typeface="Trebuchet MS"/>
              </a:rPr>
              <a:t>=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53276" y="1350188"/>
            <a:ext cx="281305" cy="563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500" b="1" spc="-40" dirty="0">
                <a:latin typeface="Trebuchet MS"/>
                <a:cs typeface="Trebuchet MS"/>
              </a:rPr>
              <a:t>=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51118" y="5905843"/>
            <a:ext cx="594360" cy="311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00" dirty="0">
                <a:latin typeface="Trebuchet MS"/>
                <a:cs typeface="Trebuchet MS"/>
              </a:rPr>
              <a:t>νερό</a:t>
            </a:r>
            <a:endParaRPr sz="18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17833" y="4047364"/>
            <a:ext cx="5721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80" dirty="0">
                <a:latin typeface="Trebuchet MS"/>
                <a:cs typeface="Trebuchet MS"/>
              </a:rPr>
              <a:t>νερό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93935" y="2236539"/>
            <a:ext cx="5721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80" dirty="0">
                <a:latin typeface="Trebuchet MS"/>
                <a:cs typeface="Trebuchet MS"/>
              </a:rPr>
              <a:t>νερό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5698" y="2246069"/>
            <a:ext cx="810260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45" dirty="0">
                <a:latin typeface="Trebuchet MS"/>
                <a:cs typeface="Trebuchet MS"/>
              </a:rPr>
              <a:t>ποτήρι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96667" y="2265131"/>
            <a:ext cx="1321435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95" dirty="0">
                <a:latin typeface="Trebuchet MS"/>
                <a:cs typeface="Trebuchet MS"/>
              </a:rPr>
              <a:t>νεροπότηρο</a:t>
            </a:r>
            <a:endParaRPr sz="165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45980" y="2716244"/>
            <a:ext cx="1229454" cy="131523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18826" y="2601872"/>
            <a:ext cx="1486782" cy="148678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23519" y="4650961"/>
            <a:ext cx="1829886" cy="114367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45980" y="4755796"/>
            <a:ext cx="1410537" cy="97212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442882" y="4142670"/>
            <a:ext cx="82169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45" dirty="0">
                <a:latin typeface="Trebuchet MS"/>
                <a:cs typeface="Trebuchet MS"/>
              </a:rPr>
              <a:t>πιστόλι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91830" y="4142670"/>
            <a:ext cx="134239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14" dirty="0">
                <a:latin typeface="Trebuchet MS"/>
                <a:cs typeface="Trebuchet MS"/>
              </a:rPr>
              <a:t>νεροπίστολο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04472" y="4981368"/>
            <a:ext cx="1415415" cy="12477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50" b="1" spc="-45" dirty="0">
                <a:latin typeface="Trebuchet MS"/>
                <a:cs typeface="Trebuchet MS"/>
              </a:rPr>
              <a:t>+</a:t>
            </a:r>
            <a:endParaRPr sz="3950">
              <a:latin typeface="Trebuchet MS"/>
              <a:cs typeface="Trebuchet MS"/>
            </a:endParaRPr>
          </a:p>
          <a:p>
            <a:pPr marL="279400">
              <a:lnSpc>
                <a:spcPct val="100000"/>
              </a:lnSpc>
              <a:spcBef>
                <a:spcPts val="2990"/>
              </a:spcBef>
            </a:pPr>
            <a:r>
              <a:rPr sz="1550" b="1" spc="95" dirty="0">
                <a:latin typeface="Trebuchet MS"/>
                <a:cs typeface="Trebuchet MS"/>
              </a:rPr>
              <a:t>τσουλήθρα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96667" y="5934434"/>
            <a:ext cx="162687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95" dirty="0">
                <a:latin typeface="Trebuchet MS"/>
                <a:cs typeface="Trebuchet MS"/>
              </a:rPr>
              <a:t>νεροτσουλήθρα</a:t>
            </a:r>
            <a:endParaRPr sz="15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0"/>
            <a:ext cx="8229599" cy="697865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8319" y="238255"/>
            <a:ext cx="1353353" cy="103884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77827" y="3202292"/>
            <a:ext cx="1305700" cy="100071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77827" y="1801284"/>
            <a:ext cx="1305700" cy="10007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77827" y="238255"/>
            <a:ext cx="1305700" cy="10007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77827" y="4889218"/>
            <a:ext cx="1305700" cy="100071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756675" y="3456455"/>
            <a:ext cx="314325" cy="631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50" b="1" spc="-45" dirty="0">
                <a:latin typeface="Trebuchet MS"/>
                <a:cs typeface="Trebuchet MS"/>
              </a:rPr>
              <a:t>+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51981" y="463829"/>
            <a:ext cx="314325" cy="631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50" b="1" spc="-45" dirty="0">
                <a:latin typeface="Trebuchet MS"/>
                <a:cs typeface="Trebuchet MS"/>
              </a:rPr>
              <a:t>+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32776" y="1979203"/>
            <a:ext cx="314325" cy="631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50" b="1" spc="-45" dirty="0">
                <a:latin typeface="Trebuchet MS"/>
                <a:cs typeface="Trebuchet MS"/>
              </a:rPr>
              <a:t>+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32776" y="5191035"/>
            <a:ext cx="314325" cy="631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50" b="1" spc="-45" dirty="0">
                <a:latin typeface="Trebuchet MS"/>
                <a:cs typeface="Trebuchet MS"/>
              </a:rPr>
              <a:t>+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48870" y="5114790"/>
            <a:ext cx="292100" cy="5861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50" b="1" spc="-40" dirty="0">
                <a:latin typeface="Trebuchet MS"/>
                <a:cs typeface="Trebuchet MS"/>
              </a:rPr>
              <a:t>=</a:t>
            </a:r>
            <a:endParaRPr sz="365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96236" y="463829"/>
            <a:ext cx="292100" cy="5861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50" b="1" spc="-40" dirty="0">
                <a:latin typeface="Trebuchet MS"/>
                <a:cs typeface="Trebuchet MS"/>
              </a:rPr>
              <a:t>=</a:t>
            </a:r>
            <a:endParaRPr sz="365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9735" y="228730"/>
            <a:ext cx="1477252" cy="101024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862951" y="2141224"/>
            <a:ext cx="292100" cy="5861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50" b="1" spc="-40" dirty="0">
                <a:latin typeface="Trebuchet MS"/>
                <a:cs typeface="Trebuchet MS"/>
              </a:rPr>
              <a:t>=</a:t>
            </a:r>
            <a:endParaRPr sz="365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24972" y="3370679"/>
            <a:ext cx="292100" cy="5861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50" b="1" spc="-40" dirty="0">
                <a:latin typeface="Trebuchet MS"/>
                <a:cs typeface="Trebuchet MS"/>
              </a:rPr>
              <a:t>=</a:t>
            </a:r>
            <a:endParaRPr sz="3650">
              <a:latin typeface="Trebuchet MS"/>
              <a:cs typeface="Trebuchet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36306" y="1620202"/>
            <a:ext cx="1410537" cy="11150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28357" y="1782222"/>
            <a:ext cx="1715518" cy="97212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36306" y="3183230"/>
            <a:ext cx="1553497" cy="93400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04602" y="3049809"/>
            <a:ext cx="1639273" cy="122945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76154" y="4746259"/>
            <a:ext cx="1467721" cy="114367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03020" y="4832044"/>
            <a:ext cx="1868009" cy="1057903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2450975" y="1350180"/>
            <a:ext cx="5721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80" dirty="0">
                <a:latin typeface="Trebuchet MS"/>
                <a:cs typeface="Trebuchet MS"/>
              </a:rPr>
              <a:t>νερό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93935" y="2836963"/>
            <a:ext cx="50355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85" dirty="0">
                <a:latin typeface="Trebuchet MS"/>
                <a:cs typeface="Trebuchet MS"/>
              </a:rPr>
              <a:t>νερό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51118" y="5934426"/>
            <a:ext cx="549275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90" dirty="0">
                <a:latin typeface="Trebuchet MS"/>
                <a:cs typeface="Trebuchet MS"/>
              </a:rPr>
              <a:t>νερό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93935" y="4323745"/>
            <a:ext cx="549275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90" dirty="0">
                <a:latin typeface="Trebuchet MS"/>
                <a:cs typeface="Trebuchet MS"/>
              </a:rPr>
              <a:t>νερό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47720" y="1331118"/>
            <a:ext cx="492125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130" dirty="0">
                <a:latin typeface="Trebuchet MS"/>
                <a:cs typeface="Trebuchet MS"/>
              </a:rPr>
              <a:t>φίδι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76168" y="2751186"/>
            <a:ext cx="63373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05" dirty="0">
                <a:latin typeface="Trebuchet MS"/>
                <a:cs typeface="Trebuchet MS"/>
              </a:rPr>
              <a:t>μύλος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47720" y="5953488"/>
            <a:ext cx="65024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105" dirty="0">
                <a:latin typeface="Trebuchet MS"/>
                <a:cs typeface="Trebuchet MS"/>
              </a:rPr>
              <a:t>μπογιά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76168" y="4295153"/>
            <a:ext cx="534035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85" dirty="0">
                <a:latin typeface="Trebuchet MS"/>
                <a:cs typeface="Trebuchet MS"/>
              </a:rPr>
              <a:t>κότα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35078" y="1321588"/>
            <a:ext cx="99123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00" dirty="0">
                <a:latin typeface="Trebuchet MS"/>
                <a:cs typeface="Trebuchet MS"/>
              </a:rPr>
              <a:t>νερόφιδο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53851" y="2751187"/>
            <a:ext cx="105981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80" dirty="0">
                <a:latin typeface="Trebuchet MS"/>
                <a:cs typeface="Trebuchet MS"/>
              </a:rPr>
              <a:t>νερόμυλος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53851" y="4285622"/>
            <a:ext cx="94297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70" dirty="0">
                <a:latin typeface="Trebuchet MS"/>
                <a:cs typeface="Trebuchet MS"/>
              </a:rPr>
              <a:t>νερόκοτα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577750" y="5924896"/>
            <a:ext cx="117475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95" dirty="0">
                <a:latin typeface="Trebuchet MS"/>
                <a:cs typeface="Trebuchet MS"/>
              </a:rPr>
              <a:t>νερομπογιά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5700" y="0"/>
            <a:ext cx="7565387" cy="6978650"/>
            <a:chOff x="2134867" y="1"/>
            <a:chExt cx="6433820" cy="6433820"/>
          </a:xfrm>
        </p:grpSpPr>
        <p:sp>
          <p:nvSpPr>
            <p:cNvPr id="3" name="object 3"/>
            <p:cNvSpPr/>
            <p:nvPr/>
          </p:nvSpPr>
          <p:spPr>
            <a:xfrm>
              <a:off x="2134867" y="1"/>
              <a:ext cx="6433820" cy="6433820"/>
            </a:xfrm>
            <a:custGeom>
              <a:avLst/>
              <a:gdLst/>
              <a:ahLst/>
              <a:cxnLst/>
              <a:rect l="l" t="t" r="r" b="b"/>
              <a:pathLst>
                <a:path w="6433820" h="6433820">
                  <a:moveTo>
                    <a:pt x="6433194" y="6433194"/>
                  </a:moveTo>
                  <a:lnTo>
                    <a:pt x="0" y="6433194"/>
                  </a:lnTo>
                  <a:lnTo>
                    <a:pt x="0" y="0"/>
                  </a:lnTo>
                  <a:lnTo>
                    <a:pt x="6433194" y="0"/>
                  </a:lnTo>
                  <a:lnTo>
                    <a:pt x="6433194" y="6433194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68296" y="200144"/>
              <a:ext cx="1305700" cy="100071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68296" y="1925192"/>
              <a:ext cx="1305700" cy="100071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4078" y="4958550"/>
              <a:ext cx="1305700" cy="100071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1725" y="3383387"/>
              <a:ext cx="1305700" cy="100071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sp>
        <p:nvSpPr>
          <p:cNvPr id="8" name="object 8"/>
          <p:cNvSpPr txBox="1"/>
          <p:nvPr/>
        </p:nvSpPr>
        <p:spPr>
          <a:xfrm>
            <a:off x="3289300" y="5454650"/>
            <a:ext cx="800761" cy="62388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50" b="1" spc="-45" dirty="0">
                <a:latin typeface="Trebuchet MS"/>
                <a:cs typeface="Trebuchet MS"/>
              </a:rPr>
              <a:t>+</a:t>
            </a:r>
            <a:endParaRPr sz="395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36900" y="492428"/>
            <a:ext cx="924569" cy="631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50" b="1" spc="-45" dirty="0">
                <a:latin typeface="Trebuchet MS"/>
                <a:cs typeface="Trebuchet MS"/>
              </a:rPr>
              <a:t>+</a:t>
            </a:r>
            <a:endParaRPr sz="395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65500" y="3551769"/>
            <a:ext cx="724561" cy="631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50" b="1" spc="-45" dirty="0">
                <a:latin typeface="Trebuchet MS"/>
                <a:cs typeface="Trebuchet MS"/>
              </a:rPr>
              <a:t>+</a:t>
            </a:r>
            <a:endParaRPr sz="395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60700" y="2093578"/>
            <a:ext cx="1000769" cy="631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50" b="1" spc="-45" dirty="0">
                <a:latin typeface="Trebuchet MS"/>
                <a:cs typeface="Trebuchet MS"/>
              </a:rPr>
              <a:t>+</a:t>
            </a:r>
            <a:endParaRPr sz="395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22900" y="702102"/>
            <a:ext cx="789334" cy="5861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50" b="1" spc="-40" dirty="0">
                <a:latin typeface="Trebuchet MS"/>
                <a:cs typeface="Trebuchet MS"/>
              </a:rPr>
              <a:t>=</a:t>
            </a:r>
            <a:endParaRPr sz="365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18100" y="5229165"/>
            <a:ext cx="760561" cy="5861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50" b="1" spc="-40" dirty="0">
                <a:latin typeface="Trebuchet MS"/>
                <a:cs typeface="Trebuchet MS"/>
              </a:rPr>
              <a:t>=</a:t>
            </a:r>
            <a:endParaRPr sz="365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22900" y="3551769"/>
            <a:ext cx="627313" cy="5861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50" b="1" spc="-40" dirty="0">
                <a:latin typeface="Trebuchet MS"/>
                <a:cs typeface="Trebuchet MS"/>
              </a:rPr>
              <a:t>=</a:t>
            </a:r>
            <a:endParaRPr sz="365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51500" y="2150762"/>
            <a:ext cx="560734" cy="5861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50" b="1" spc="-40" dirty="0">
                <a:latin typeface="Trebuchet MS"/>
                <a:cs typeface="Trebuchet MS"/>
              </a:rPr>
              <a:t>=</a:t>
            </a:r>
            <a:endParaRPr sz="3650" dirty="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051300" y="196850"/>
            <a:ext cx="3955415" cy="5985510"/>
            <a:chOff x="4355510" y="104834"/>
            <a:chExt cx="3955415" cy="598551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9878" y="104834"/>
              <a:ext cx="1277108" cy="12771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23663" y="200144"/>
              <a:ext cx="1887070" cy="125804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69878" y="1810821"/>
              <a:ext cx="1115087" cy="11150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99908" y="1734574"/>
              <a:ext cx="1629742" cy="108649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55510" y="3383387"/>
              <a:ext cx="1172270" cy="117227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42868" y="3240428"/>
              <a:ext cx="991188" cy="135335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55510" y="4946415"/>
              <a:ext cx="867289" cy="114367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80703" y="4889218"/>
              <a:ext cx="1667865" cy="1124617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155700" y="1397840"/>
            <a:ext cx="2285999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l-GR" sz="1550" b="1" spc="85" dirty="0" smtClean="0">
                <a:latin typeface="Trebuchet MS"/>
                <a:cs typeface="Trebuchet MS"/>
              </a:rPr>
              <a:t>     </a:t>
            </a:r>
            <a:r>
              <a:rPr sz="1550" b="1" spc="85" dirty="0" err="1" smtClean="0">
                <a:latin typeface="Trebuchet MS"/>
                <a:cs typeface="Trebuchet MS"/>
              </a:rPr>
              <a:t>νερό</a:t>
            </a:r>
            <a:endParaRPr sz="1550" dirty="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 rot="10800000" flipV="1">
            <a:off x="1460501" y="4854699"/>
            <a:ext cx="1665582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85" dirty="0">
                <a:latin typeface="Trebuchet MS"/>
                <a:cs typeface="Trebuchet MS"/>
              </a:rPr>
              <a:t>νερό</a:t>
            </a:r>
            <a:endParaRPr sz="1550" dirty="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 rot="10800000" flipV="1">
            <a:off x="1541814" y="3153796"/>
            <a:ext cx="1373352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85" dirty="0">
                <a:latin typeface="Trebuchet MS"/>
                <a:cs typeface="Trebuchet MS"/>
              </a:rPr>
              <a:t>νερό</a:t>
            </a:r>
            <a:endParaRPr sz="1550" dirty="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12901" y="6526457"/>
            <a:ext cx="158176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80" dirty="0">
                <a:latin typeface="Trebuchet MS"/>
                <a:cs typeface="Trebuchet MS"/>
              </a:rPr>
              <a:t>νερό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81005" y="1464555"/>
            <a:ext cx="88900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80" dirty="0">
                <a:latin typeface="Trebuchet MS"/>
                <a:cs typeface="Trebuchet MS"/>
              </a:rPr>
              <a:t>σωλήνας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79900" y="2970399"/>
            <a:ext cx="1032348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75" dirty="0">
                <a:latin typeface="Trebuchet MS"/>
                <a:cs typeface="Trebuchet MS"/>
              </a:rPr>
              <a:t>φούσκα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 rot="10800000" flipV="1">
            <a:off x="3975100" y="4807989"/>
            <a:ext cx="12355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80" dirty="0">
                <a:latin typeface="Trebuchet MS"/>
                <a:cs typeface="Trebuchet MS"/>
              </a:rPr>
              <a:t>κανάτα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84901" y="1492250"/>
            <a:ext cx="1832452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75" dirty="0">
                <a:latin typeface="Trebuchet MS"/>
                <a:cs typeface="Trebuchet MS"/>
              </a:rPr>
              <a:t>νεροσωλήνας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61100" y="2856031"/>
            <a:ext cx="1574597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70" dirty="0">
                <a:latin typeface="Trebuchet MS"/>
                <a:cs typeface="Trebuchet MS"/>
              </a:rPr>
              <a:t>νερόφουσκα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453851" y="4740442"/>
            <a:ext cx="112712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85" dirty="0">
                <a:latin typeface="Trebuchet MS"/>
                <a:cs typeface="Trebuchet MS"/>
              </a:rPr>
              <a:t>νεροκανάτα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 rot="10800000" flipV="1">
            <a:off x="3670301" y="6303436"/>
            <a:ext cx="1620228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500" b="1" spc="70" dirty="0" smtClean="0">
                <a:latin typeface="Trebuchet MS"/>
                <a:cs typeface="Trebuchet MS"/>
              </a:rPr>
              <a:t>    </a:t>
            </a:r>
            <a:r>
              <a:rPr sz="1500" b="1" spc="70" dirty="0" err="1" smtClean="0">
                <a:latin typeface="Trebuchet MS"/>
                <a:cs typeface="Trebuchet MS"/>
              </a:rPr>
              <a:t>κότσυφας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 rot="10800000" flipV="1">
            <a:off x="6272769" y="6227192"/>
            <a:ext cx="143637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70" dirty="0">
                <a:latin typeface="Trebuchet MS"/>
                <a:cs typeface="Trebuchet MS"/>
              </a:rPr>
              <a:t>νεροκότσυφας</a:t>
            </a:r>
            <a:endParaRPr sz="15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9500" y="501650"/>
            <a:ext cx="8577592" cy="6400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1476" y="886354"/>
            <a:ext cx="7586403" cy="4431756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4867" y="23"/>
            <a:ext cx="6433194" cy="64331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42019" y="1731430"/>
            <a:ext cx="3435985" cy="188976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35" dirty="0">
                <a:latin typeface="Trebuchet MS"/>
                <a:cs typeface="Trebuchet MS"/>
              </a:rPr>
              <a:t>Μαθητές</a:t>
            </a:r>
            <a:r>
              <a:rPr sz="1700" b="1" spc="-90" dirty="0">
                <a:latin typeface="Trebuchet MS"/>
                <a:cs typeface="Trebuchet MS"/>
              </a:rPr>
              <a:t> </a:t>
            </a:r>
            <a:r>
              <a:rPr sz="1700" b="1" spc="155" dirty="0">
                <a:latin typeface="Trebuchet MS"/>
                <a:cs typeface="Trebuchet MS"/>
              </a:rPr>
              <a:t>που</a:t>
            </a:r>
            <a:r>
              <a:rPr sz="1700" b="1" spc="-85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συμμετείχαν</a:t>
            </a:r>
            <a:r>
              <a:rPr sz="1700" b="1" spc="-9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στο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πρόγραμμα</a:t>
            </a:r>
            <a:endParaRPr sz="1700">
              <a:latin typeface="Trebuchet MS"/>
              <a:cs typeface="Trebuchet MS"/>
            </a:endParaRPr>
          </a:p>
          <a:p>
            <a:pPr marL="12700" marR="908685">
              <a:lnSpc>
                <a:spcPct val="103000"/>
              </a:lnSpc>
            </a:pPr>
            <a:r>
              <a:rPr sz="1700" b="1" spc="165" dirty="0">
                <a:latin typeface="Trebuchet MS"/>
                <a:cs typeface="Trebuchet MS"/>
              </a:rPr>
              <a:t>Μαρία  </a:t>
            </a:r>
            <a:r>
              <a:rPr sz="1700" b="1" spc="140" dirty="0">
                <a:latin typeface="Trebuchet MS"/>
                <a:cs typeface="Trebuchet MS"/>
              </a:rPr>
              <a:t>Δήμου </a:t>
            </a:r>
            <a:r>
              <a:rPr sz="1700" b="1" spc="14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Αντώνης </a:t>
            </a:r>
            <a:r>
              <a:rPr sz="1700" b="1" spc="85" dirty="0">
                <a:latin typeface="Trebuchet MS"/>
                <a:cs typeface="Trebuchet MS"/>
              </a:rPr>
              <a:t>Τζούμας </a:t>
            </a:r>
            <a:r>
              <a:rPr sz="1700" b="1" spc="9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Κωνσταντίνος </a:t>
            </a:r>
            <a:r>
              <a:rPr sz="1700" b="1" spc="100" dirty="0">
                <a:latin typeface="Trebuchet MS"/>
                <a:cs typeface="Trebuchet MS"/>
              </a:rPr>
              <a:t>Καψής </a:t>
            </a:r>
            <a:r>
              <a:rPr sz="1700" b="1" spc="10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Κωνσταντίνος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Γιάννης  </a:t>
            </a:r>
            <a:r>
              <a:rPr sz="1700" b="1" spc="75" dirty="0">
                <a:latin typeface="Trebuchet MS"/>
                <a:cs typeface="Trebuchet MS"/>
              </a:rPr>
              <a:t>Λάζαρος</a:t>
            </a:r>
            <a:r>
              <a:rPr sz="1700" b="1" spc="-8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Καραχάλιος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Σία\Desktop\εξτρα φωτο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6700" y="1035050"/>
            <a:ext cx="7543800" cy="5410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4300" y="196850"/>
            <a:ext cx="7696199" cy="6705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75592" y="311342"/>
            <a:ext cx="306260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120" dirty="0">
                <a:latin typeface="Trebuchet MS"/>
                <a:cs typeface="Trebuchet MS"/>
              </a:rPr>
              <a:t>Παγκόσμια</a:t>
            </a:r>
            <a:r>
              <a:rPr sz="1950" b="1" spc="-110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ημέρα</a:t>
            </a:r>
            <a:r>
              <a:rPr sz="1950" b="1" spc="-105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νερού</a:t>
            </a:r>
            <a:endParaRPr sz="195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0174" y="1505844"/>
            <a:ext cx="6261642" cy="349775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242739" y="768813"/>
            <a:ext cx="1412240" cy="311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-15" dirty="0">
                <a:latin typeface="Trebuchet MS"/>
                <a:cs typeface="Trebuchet MS"/>
              </a:rPr>
              <a:t>22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65" dirty="0">
                <a:latin typeface="Trebuchet MS"/>
                <a:cs typeface="Trebuchet MS"/>
              </a:rPr>
              <a:t>Μαρτίου</a:t>
            </a:r>
            <a:endParaRPr sz="18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 rot="20280000">
            <a:off x="2453577" y="1125449"/>
            <a:ext cx="75396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0"/>
              </a:lnSpc>
            </a:pPr>
            <a:r>
              <a:rPr sz="1350" b="1" spc="60" dirty="0">
                <a:latin typeface="Trebuchet MS"/>
                <a:cs typeface="Trebuchet MS"/>
              </a:rPr>
              <a:t>τεύχος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-25" dirty="0">
                <a:latin typeface="Trebuchet MS"/>
                <a:cs typeface="Trebuchet MS"/>
              </a:rPr>
              <a:t>5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08015" y="5638980"/>
            <a:ext cx="320738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b="1" spc="30" dirty="0">
                <a:latin typeface="Trebuchet MS"/>
                <a:cs typeface="Trebuchet MS"/>
              </a:rPr>
              <a:t>Ειδ.</a:t>
            </a:r>
            <a:r>
              <a:rPr sz="1100" b="1" spc="-45" dirty="0">
                <a:latin typeface="Trebuchet MS"/>
                <a:cs typeface="Trebuchet MS"/>
              </a:rPr>
              <a:t> </a:t>
            </a:r>
            <a:r>
              <a:rPr sz="1100" b="1" spc="60" dirty="0">
                <a:latin typeface="Trebuchet MS"/>
                <a:cs typeface="Trebuchet MS"/>
              </a:rPr>
              <a:t>Δημ.</a:t>
            </a:r>
            <a:r>
              <a:rPr sz="1100" b="1" spc="-45" dirty="0">
                <a:latin typeface="Trebuchet MS"/>
                <a:cs typeface="Trebuchet MS"/>
              </a:rPr>
              <a:t> </a:t>
            </a:r>
            <a:r>
              <a:rPr sz="1100" b="1" spc="70" dirty="0">
                <a:latin typeface="Trebuchet MS"/>
                <a:cs typeface="Trebuchet MS"/>
              </a:rPr>
              <a:t>Σχολείο</a:t>
            </a:r>
            <a:r>
              <a:rPr sz="1100" b="1" spc="-45" dirty="0">
                <a:latin typeface="Trebuchet MS"/>
                <a:cs typeface="Trebuchet MS"/>
              </a:rPr>
              <a:t> </a:t>
            </a:r>
            <a:r>
              <a:rPr sz="1100" b="1" spc="70" dirty="0">
                <a:latin typeface="Trebuchet MS"/>
                <a:cs typeface="Trebuchet MS"/>
              </a:rPr>
              <a:t>Κωφών-Βαρηκόων</a:t>
            </a:r>
            <a:r>
              <a:rPr sz="1100" b="1" spc="-45" dirty="0">
                <a:latin typeface="Trebuchet MS"/>
                <a:cs typeface="Trebuchet MS"/>
              </a:rPr>
              <a:t> </a:t>
            </a:r>
            <a:r>
              <a:rPr sz="1100" b="1" spc="70" dirty="0">
                <a:latin typeface="Trebuchet MS"/>
                <a:cs typeface="Trebuchet MS"/>
              </a:rPr>
              <a:t>Πάτρας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77606" y="5734287"/>
            <a:ext cx="1922145" cy="368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sz="1100" b="1" spc="80" dirty="0">
                <a:latin typeface="Trebuchet MS"/>
                <a:cs typeface="Trebuchet MS"/>
              </a:rPr>
              <a:t>Αθανασία</a:t>
            </a:r>
            <a:r>
              <a:rPr sz="1100" b="1" spc="-40" dirty="0">
                <a:latin typeface="Trebuchet MS"/>
                <a:cs typeface="Trebuchet MS"/>
              </a:rPr>
              <a:t> </a:t>
            </a:r>
            <a:r>
              <a:rPr sz="1100" b="1" spc="80" dirty="0">
                <a:latin typeface="Trebuchet MS"/>
                <a:cs typeface="Trebuchet MS"/>
              </a:rPr>
              <a:t>Κυριακοπούλου  </a:t>
            </a:r>
            <a:r>
              <a:rPr sz="1100" b="1" spc="70" dirty="0">
                <a:latin typeface="Trebuchet MS"/>
                <a:cs typeface="Trebuchet MS"/>
              </a:rPr>
              <a:t>Λογοθεραπεύτρια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1500" y="349250"/>
            <a:ext cx="7086600" cy="6477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17689" y="1102386"/>
            <a:ext cx="4796790" cy="5556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20" dirty="0">
                <a:latin typeface="Trebuchet MS"/>
                <a:cs typeface="Trebuchet MS"/>
              </a:rPr>
              <a:t>Περιβαλλοντικό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πρόγραμμα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90" dirty="0">
                <a:latin typeface="Trebuchet MS"/>
                <a:cs typeface="Trebuchet MS"/>
              </a:rPr>
              <a:t>"</a:t>
            </a:r>
            <a:r>
              <a:rPr sz="1700" b="1" spc="-55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ΝΕΡΟ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-70" dirty="0">
                <a:latin typeface="Trebuchet MS"/>
                <a:cs typeface="Trebuchet MS"/>
              </a:rPr>
              <a:t>-</a:t>
            </a:r>
            <a:r>
              <a:rPr sz="1700" b="1" spc="-5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ΠΗΓΗ </a:t>
            </a:r>
            <a:r>
              <a:rPr sz="1700" b="1" spc="-500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ΖΩΗΣ"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 rot="360000">
            <a:off x="2322415" y="5233301"/>
            <a:ext cx="184509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0"/>
              </a:lnSpc>
            </a:pPr>
            <a:r>
              <a:rPr sz="1350" b="1" spc="70" dirty="0">
                <a:latin typeface="Trebuchet MS"/>
                <a:cs typeface="Trebuchet MS"/>
              </a:rPr>
              <a:t>Σχολική</a:t>
            </a:r>
            <a:r>
              <a:rPr sz="1350" b="1" spc="-85" dirty="0">
                <a:latin typeface="Trebuchet MS"/>
                <a:cs typeface="Trebuchet MS"/>
              </a:rPr>
              <a:t> </a:t>
            </a:r>
            <a:r>
              <a:rPr sz="1350" b="1" spc="75" dirty="0">
                <a:latin typeface="Trebuchet MS"/>
                <a:cs typeface="Trebuchet MS"/>
              </a:rPr>
              <a:t>χρονιά</a:t>
            </a:r>
            <a:r>
              <a:rPr sz="1350" b="1" spc="-80" dirty="0">
                <a:latin typeface="Trebuchet MS"/>
                <a:cs typeface="Trebuchet MS"/>
              </a:rPr>
              <a:t> </a:t>
            </a:r>
            <a:r>
              <a:rPr sz="1350" b="1" spc="-30" dirty="0">
                <a:latin typeface="Trebuchet MS"/>
                <a:cs typeface="Trebuchet MS"/>
              </a:rPr>
              <a:t>2022-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 rot="360000">
            <a:off x="2286429" y="5404217"/>
            <a:ext cx="42792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0"/>
              </a:lnSpc>
            </a:pPr>
            <a:r>
              <a:rPr sz="1350" b="1" spc="-25" dirty="0">
                <a:latin typeface="Trebuchet MS"/>
                <a:cs typeface="Trebuchet MS"/>
              </a:rPr>
              <a:t>2023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39339" y="5063328"/>
            <a:ext cx="1759585" cy="52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100"/>
              </a:spcBef>
            </a:pPr>
            <a:r>
              <a:rPr sz="1350" b="1" spc="-25" dirty="0">
                <a:latin typeface="Trebuchet MS"/>
                <a:cs typeface="Trebuchet MS"/>
              </a:rPr>
              <a:t>17</a:t>
            </a:r>
            <a:r>
              <a:rPr sz="1350" b="1" spc="260" dirty="0">
                <a:latin typeface="Trebuchet MS"/>
                <a:cs typeface="Trebuchet MS"/>
              </a:rPr>
              <a:t> </a:t>
            </a:r>
            <a:r>
              <a:rPr sz="1350" b="1" spc="70" dirty="0">
                <a:latin typeface="Trebuchet MS"/>
                <a:cs typeface="Trebuchet MS"/>
              </a:rPr>
              <a:t>Στόχοι</a:t>
            </a:r>
            <a:r>
              <a:rPr sz="1350" b="1" spc="-70" dirty="0">
                <a:latin typeface="Trebuchet MS"/>
                <a:cs typeface="Trebuchet MS"/>
              </a:rPr>
              <a:t> </a:t>
            </a:r>
            <a:r>
              <a:rPr sz="1350" b="1" spc="105" dirty="0">
                <a:latin typeface="Trebuchet MS"/>
                <a:cs typeface="Trebuchet MS"/>
              </a:rPr>
              <a:t>Βιώσιμης </a:t>
            </a:r>
            <a:r>
              <a:rPr sz="1350" b="1" spc="-395" dirty="0">
                <a:latin typeface="Trebuchet MS"/>
                <a:cs typeface="Trebuchet MS"/>
              </a:rPr>
              <a:t> </a:t>
            </a:r>
            <a:r>
              <a:rPr sz="1350" b="1" spc="80" dirty="0">
                <a:latin typeface="Trebuchet MS"/>
                <a:cs typeface="Trebuchet MS"/>
              </a:rPr>
              <a:t>Ανάπτυξης</a:t>
            </a:r>
            <a:r>
              <a:rPr sz="1350" b="1" spc="-90" dirty="0">
                <a:latin typeface="Trebuchet MS"/>
                <a:cs typeface="Trebuchet MS"/>
              </a:rPr>
              <a:t> </a:t>
            </a:r>
            <a:r>
              <a:rPr sz="1350" b="1" spc="80" dirty="0">
                <a:latin typeface="Trebuchet MS"/>
                <a:cs typeface="Trebuchet MS"/>
              </a:rPr>
              <a:t>του</a:t>
            </a:r>
            <a:r>
              <a:rPr sz="1350" b="1" spc="-85" dirty="0">
                <a:latin typeface="Trebuchet MS"/>
                <a:cs typeface="Trebuchet MS"/>
              </a:rPr>
              <a:t> </a:t>
            </a:r>
            <a:r>
              <a:rPr sz="1350" b="1" spc="70" dirty="0">
                <a:latin typeface="Trebuchet MS"/>
                <a:cs typeface="Trebuchet MS"/>
              </a:rPr>
              <a:t>ΟΗΕ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2900" y="349250"/>
            <a:ext cx="7619999" cy="6400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2808" y="1210393"/>
            <a:ext cx="5708864" cy="382179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99922" y="454302"/>
            <a:ext cx="13271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80" dirty="0"/>
              <a:t>ΞΗΡΑΣΙΑ</a:t>
            </a:r>
            <a:endParaRPr sz="2400"/>
          </a:p>
        </p:txBody>
      </p:sp>
    </p:spTree>
  </p:cSld>
  <p:clrMapOvr>
    <a:masterClrMapping/>
  </p:clrMapOvr>
  <p:transition>
    <p:newsflash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882650"/>
            <a:ext cx="7848600" cy="623697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216" y="1263650"/>
            <a:ext cx="5060779" cy="289171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51981" y="311343"/>
            <a:ext cx="2097405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80" dirty="0">
                <a:latin typeface="Trebuchet MS"/>
                <a:cs typeface="Trebuchet MS"/>
              </a:rPr>
              <a:t>Τι</a:t>
            </a:r>
            <a:r>
              <a:rPr sz="1700" b="1" spc="-90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είναι</a:t>
            </a:r>
            <a:r>
              <a:rPr sz="1700" b="1" spc="-85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η</a:t>
            </a:r>
            <a:r>
              <a:rPr sz="1700" b="1" spc="-85" dirty="0">
                <a:latin typeface="Trebuchet MS"/>
                <a:cs typeface="Trebuchet MS"/>
              </a:rPr>
              <a:t> </a:t>
            </a:r>
            <a:r>
              <a:rPr sz="1700" b="1" spc="80" dirty="0">
                <a:latin typeface="Trebuchet MS"/>
                <a:cs typeface="Trebuchet MS"/>
              </a:rPr>
              <a:t>ξηρασία;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84548" y="4590608"/>
            <a:ext cx="5080635" cy="135636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25" dirty="0">
                <a:latin typeface="Trebuchet MS"/>
                <a:cs typeface="Trebuchet MS"/>
              </a:rPr>
              <a:t>Προκαλείται </a:t>
            </a:r>
            <a:r>
              <a:rPr sz="1700" b="1" spc="100" dirty="0">
                <a:latin typeface="Trebuchet MS"/>
                <a:cs typeface="Trebuchet MS"/>
              </a:rPr>
              <a:t>σε </a:t>
            </a:r>
            <a:r>
              <a:rPr sz="1700" b="1" spc="120" dirty="0">
                <a:latin typeface="Trebuchet MS"/>
                <a:cs typeface="Trebuchet MS"/>
              </a:rPr>
              <a:t>μέρη </a:t>
            </a:r>
            <a:r>
              <a:rPr sz="1700" b="1" spc="155" dirty="0">
                <a:latin typeface="Trebuchet MS"/>
                <a:cs typeface="Trebuchet MS"/>
              </a:rPr>
              <a:t>που </a:t>
            </a:r>
            <a:r>
              <a:rPr sz="1700" b="1" spc="100" dirty="0">
                <a:latin typeface="Trebuchet MS"/>
                <a:cs typeface="Trebuchet MS"/>
              </a:rPr>
              <a:t>έχουν </a:t>
            </a:r>
            <a:r>
              <a:rPr sz="1700" b="1" spc="125" dirty="0">
                <a:latin typeface="Trebuchet MS"/>
                <a:cs typeface="Trebuchet MS"/>
              </a:rPr>
              <a:t>έλλειψη </a:t>
            </a:r>
            <a:r>
              <a:rPr sz="1700" b="1" spc="130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βροχής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για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μεγάλο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χρονικό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διάστημα.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Έτσι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το </a:t>
            </a:r>
            <a:r>
              <a:rPr sz="1700" b="1" spc="-500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νερό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δεν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είναι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αρκετό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για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καλύψει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τις</a:t>
            </a:r>
            <a:endParaRPr sz="1700">
              <a:latin typeface="Trebuchet MS"/>
              <a:cs typeface="Trebuchet MS"/>
            </a:endParaRPr>
          </a:p>
          <a:p>
            <a:pPr marL="12700" marR="237490">
              <a:lnSpc>
                <a:spcPct val="103000"/>
              </a:lnSpc>
            </a:pPr>
            <a:r>
              <a:rPr sz="1700" b="1" spc="80" dirty="0">
                <a:latin typeface="Trebuchet MS"/>
                <a:cs typeface="Trebuchet MS"/>
              </a:rPr>
              <a:t>ανάγκες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των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ανθρώπων,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των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ζώων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και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των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80" dirty="0">
                <a:latin typeface="Trebuchet MS"/>
                <a:cs typeface="Trebuchet MS"/>
              </a:rPr>
              <a:t>φυτών.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2900" y="349250"/>
            <a:ext cx="7696199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04041" y="511485"/>
            <a:ext cx="2651760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14" dirty="0">
                <a:latin typeface="Trebuchet MS"/>
                <a:cs typeface="Trebuchet MS"/>
              </a:rPr>
              <a:t>Συνέπειες</a:t>
            </a:r>
            <a:r>
              <a:rPr sz="1700" b="1" spc="-8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της</a:t>
            </a:r>
            <a:r>
              <a:rPr sz="1700" b="1" spc="-8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ξηρασίας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89241" y="1807655"/>
            <a:ext cx="4987925" cy="1358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5"/>
              </a:spcBef>
            </a:pPr>
            <a:r>
              <a:rPr sz="2150" spc="135" dirty="0"/>
              <a:t>Παρακολουθήσαμε</a:t>
            </a:r>
            <a:r>
              <a:rPr sz="2150" spc="-90" dirty="0"/>
              <a:t> </a:t>
            </a:r>
            <a:r>
              <a:rPr sz="2150" spc="135" dirty="0"/>
              <a:t>το</a:t>
            </a:r>
            <a:r>
              <a:rPr sz="2150" spc="-85" dirty="0"/>
              <a:t> </a:t>
            </a:r>
            <a:r>
              <a:rPr sz="2150" spc="160" dirty="0"/>
              <a:t>βίντεο</a:t>
            </a:r>
            <a:r>
              <a:rPr sz="2150" spc="-90" dirty="0"/>
              <a:t> </a:t>
            </a:r>
            <a:r>
              <a:rPr sz="2150" spc="-170" dirty="0"/>
              <a:t>:</a:t>
            </a:r>
            <a:endParaRPr sz="2150"/>
          </a:p>
          <a:p>
            <a:pPr marL="12700" marR="5080" algn="just">
              <a:lnSpc>
                <a:spcPct val="101800"/>
              </a:lnSpc>
            </a:pPr>
            <a:r>
              <a:rPr sz="2150" spc="235" dirty="0"/>
              <a:t>"</a:t>
            </a:r>
            <a:r>
              <a:rPr sz="2150" spc="-90" dirty="0"/>
              <a:t> </a:t>
            </a:r>
            <a:r>
              <a:rPr sz="2150" spc="75" dirty="0"/>
              <a:t>Ξηρασία:</a:t>
            </a:r>
            <a:r>
              <a:rPr sz="2150" spc="-90" dirty="0"/>
              <a:t> </a:t>
            </a:r>
            <a:r>
              <a:rPr sz="2150" spc="210" dirty="0"/>
              <a:t>τι</a:t>
            </a:r>
            <a:r>
              <a:rPr sz="2150" spc="-90" dirty="0"/>
              <a:t> </a:t>
            </a:r>
            <a:r>
              <a:rPr sz="2150" spc="180" dirty="0"/>
              <a:t>είναι</a:t>
            </a:r>
            <a:r>
              <a:rPr sz="2150" spc="-85" dirty="0"/>
              <a:t> </a:t>
            </a:r>
            <a:r>
              <a:rPr sz="2150" spc="165" dirty="0"/>
              <a:t>και</a:t>
            </a:r>
            <a:r>
              <a:rPr sz="2150" spc="-90" dirty="0"/>
              <a:t> </a:t>
            </a:r>
            <a:r>
              <a:rPr sz="2150" spc="210" dirty="0"/>
              <a:t>τι</a:t>
            </a:r>
            <a:r>
              <a:rPr sz="2150" spc="-90" dirty="0"/>
              <a:t> </a:t>
            </a:r>
            <a:r>
              <a:rPr sz="2150" spc="175" dirty="0"/>
              <a:t>μπορούμε </a:t>
            </a:r>
            <a:r>
              <a:rPr sz="2150" spc="-635" dirty="0"/>
              <a:t> </a:t>
            </a:r>
            <a:r>
              <a:rPr sz="2150" spc="135" dirty="0"/>
              <a:t>να</a:t>
            </a:r>
            <a:r>
              <a:rPr sz="2150" spc="-95" dirty="0"/>
              <a:t> </a:t>
            </a:r>
            <a:r>
              <a:rPr sz="2150" spc="150" dirty="0"/>
              <a:t>κάνουμε</a:t>
            </a:r>
            <a:r>
              <a:rPr sz="2150" spc="-95" dirty="0"/>
              <a:t> </a:t>
            </a:r>
            <a:r>
              <a:rPr sz="2150" spc="120" dirty="0"/>
              <a:t>γι'</a:t>
            </a:r>
            <a:r>
              <a:rPr sz="2150" spc="-95" dirty="0"/>
              <a:t> </a:t>
            </a:r>
            <a:r>
              <a:rPr sz="2150" spc="140" dirty="0"/>
              <a:t>αυτό</a:t>
            </a:r>
            <a:r>
              <a:rPr sz="2150" spc="-90" dirty="0"/>
              <a:t> </a:t>
            </a:r>
            <a:r>
              <a:rPr sz="2150" spc="135" dirty="0"/>
              <a:t>το</a:t>
            </a:r>
            <a:r>
              <a:rPr sz="2150" spc="-95" dirty="0"/>
              <a:t> </a:t>
            </a:r>
            <a:r>
              <a:rPr sz="2150" spc="155" dirty="0"/>
              <a:t>φαινόμενο</a:t>
            </a:r>
            <a:r>
              <a:rPr sz="2150" spc="-95" dirty="0"/>
              <a:t> </a:t>
            </a:r>
            <a:r>
              <a:rPr sz="2150" spc="235" dirty="0"/>
              <a:t>" </a:t>
            </a:r>
            <a:r>
              <a:rPr sz="2150" spc="-635" dirty="0"/>
              <a:t> </a:t>
            </a:r>
            <a:r>
              <a:rPr sz="2150" spc="245" dirty="0"/>
              <a:t>CNN</a:t>
            </a:r>
            <a:r>
              <a:rPr sz="2150" spc="-90" dirty="0"/>
              <a:t> </a:t>
            </a:r>
            <a:r>
              <a:rPr sz="2150" spc="60" dirty="0"/>
              <a:t>Greece</a:t>
            </a:r>
            <a:endParaRPr sz="2150"/>
          </a:p>
        </p:txBody>
      </p:sp>
    </p:spTree>
  </p:cSld>
  <p:clrMapOvr>
    <a:masterClrMapping/>
  </p:clrMapOvr>
  <p:transition>
    <p:newsflash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196850"/>
            <a:ext cx="8458199" cy="6781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17833" y="349249"/>
            <a:ext cx="45815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100" dirty="0">
                <a:latin typeface="Trebuchet MS"/>
                <a:cs typeface="Trebuchet MS"/>
              </a:rPr>
              <a:t>Κατεβαίνει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η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στάθμη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του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νερού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σε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25" dirty="0">
                <a:latin typeface="Trebuchet MS"/>
                <a:cs typeface="Trebuchet MS"/>
              </a:rPr>
              <a:t>ποτάμια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 </a:t>
            </a:r>
            <a:r>
              <a:rPr sz="1500" b="1" spc="-434" dirty="0">
                <a:latin typeface="Trebuchet MS"/>
                <a:cs typeface="Trebuchet MS"/>
              </a:rPr>
              <a:t> </a:t>
            </a:r>
            <a:r>
              <a:rPr sz="1500" b="1" spc="100" dirty="0">
                <a:latin typeface="Trebuchet MS"/>
                <a:cs typeface="Trebuchet MS"/>
              </a:rPr>
              <a:t>λίμνες</a:t>
            </a:r>
            <a:endParaRPr sz="15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8300" y="1187450"/>
            <a:ext cx="3850385" cy="259233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79700" y="4006850"/>
            <a:ext cx="4660491" cy="262093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00" y="501650"/>
            <a:ext cx="7924799" cy="6477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1100" y="2178050"/>
            <a:ext cx="5756518" cy="359305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22526" y="958850"/>
            <a:ext cx="5162573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500" b="1" spc="65" dirty="0">
                <a:latin typeface="Trebuchet MS"/>
                <a:cs typeface="Trebuchet MS"/>
              </a:rPr>
              <a:t>Έτσι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σε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70" dirty="0">
                <a:latin typeface="Trebuchet MS"/>
                <a:cs typeface="Trebuchet MS"/>
              </a:rPr>
              <a:t>αρκετά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25" dirty="0">
                <a:latin typeface="Trebuchet MS"/>
                <a:cs typeface="Trebuchet MS"/>
              </a:rPr>
              <a:t>ποτάμια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20" dirty="0">
                <a:latin typeface="Trebuchet MS"/>
                <a:cs typeface="Trebuchet MS"/>
              </a:rPr>
              <a:t>πλοία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δεν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μπορούν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να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μεταφέρουν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εμπόρευμα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να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προμηθεύουν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τους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ανθρώπους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20" dirty="0">
                <a:latin typeface="Trebuchet MS"/>
                <a:cs typeface="Trebuchet MS"/>
              </a:rPr>
              <a:t>με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τρόφιμα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άλλα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100" dirty="0">
                <a:latin typeface="Trebuchet MS"/>
                <a:cs typeface="Trebuchet MS"/>
              </a:rPr>
              <a:t>προϊόντα</a:t>
            </a:r>
            <a:endParaRPr sz="15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273050"/>
            <a:ext cx="8305799" cy="67056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8766" y="1200870"/>
            <a:ext cx="6051968" cy="45365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98916" y="311348"/>
            <a:ext cx="3978910" cy="5556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55" dirty="0">
                <a:latin typeface="Trebuchet MS"/>
                <a:cs typeface="Trebuchet MS"/>
              </a:rPr>
              <a:t>Η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έλλειψη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νερού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επηρεάζει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και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την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παραγωγή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ενέργειας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0900" y="349250"/>
            <a:ext cx="8577592" cy="6705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20820000">
            <a:off x="1987712" y="2273891"/>
            <a:ext cx="1605982" cy="238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75"/>
              </a:lnSpc>
            </a:pPr>
            <a:r>
              <a:rPr sz="1850" b="1" spc="120" dirty="0">
                <a:solidFill>
                  <a:srgbClr val="81177B"/>
                </a:solidFill>
                <a:latin typeface="Trebuchet MS"/>
                <a:cs typeface="Trebuchet MS"/>
              </a:rPr>
              <a:t>θερμοκρασία</a:t>
            </a:r>
            <a:endParaRPr sz="18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 rot="20700000">
            <a:off x="4390877" y="2367682"/>
            <a:ext cx="1222562" cy="257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25"/>
              </a:lnSpc>
            </a:pPr>
            <a:r>
              <a:rPr sz="2000" b="1" spc="135" dirty="0">
                <a:solidFill>
                  <a:srgbClr val="81177B"/>
                </a:solidFill>
                <a:latin typeface="Trebuchet MS"/>
                <a:cs typeface="Trebuchet MS"/>
              </a:rPr>
              <a:t>Εξάτμιση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 rot="900000">
            <a:off x="2173844" y="4350901"/>
            <a:ext cx="1671448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50"/>
              </a:lnSpc>
            </a:pPr>
            <a:r>
              <a:rPr sz="1950" b="1" spc="135" dirty="0">
                <a:solidFill>
                  <a:srgbClr val="81177B"/>
                </a:solidFill>
                <a:latin typeface="Trebuchet MS"/>
                <a:cs typeface="Trebuchet MS"/>
              </a:rPr>
              <a:t>Συμπύκνωση</a:t>
            </a:r>
            <a:endParaRPr sz="19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 rot="20400000">
            <a:off x="4912398" y="3441611"/>
            <a:ext cx="1716194" cy="257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25"/>
              </a:lnSpc>
            </a:pPr>
            <a:r>
              <a:rPr sz="2000" b="1" spc="145" dirty="0">
                <a:solidFill>
                  <a:srgbClr val="81177B"/>
                </a:solidFill>
                <a:latin typeface="Trebuchet MS"/>
                <a:cs typeface="Trebuchet MS"/>
              </a:rPr>
              <a:t>Βροχόπτωση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 rot="2280000">
            <a:off x="7092583" y="2021738"/>
            <a:ext cx="1533807" cy="238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75"/>
              </a:lnSpc>
            </a:pPr>
            <a:r>
              <a:rPr sz="1850" b="1" spc="150" dirty="0">
                <a:solidFill>
                  <a:srgbClr val="81177B"/>
                </a:solidFill>
                <a:latin typeface="Trebuchet MS"/>
                <a:cs typeface="Trebuchet MS"/>
              </a:rPr>
              <a:t>Χιονόπτωση</a:t>
            </a:r>
            <a:endParaRPr sz="18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 rot="360000">
            <a:off x="6729837" y="4564021"/>
            <a:ext cx="1729242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50"/>
              </a:lnSpc>
            </a:pPr>
            <a:r>
              <a:rPr sz="1950" b="1" spc="90" dirty="0">
                <a:solidFill>
                  <a:srgbClr val="81177B"/>
                </a:solidFill>
                <a:latin typeface="Trebuchet MS"/>
                <a:cs typeface="Trebuchet MS"/>
              </a:rPr>
              <a:t>Συγκέντρωση</a:t>
            </a:r>
            <a:endParaRPr sz="195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65500" y="730692"/>
            <a:ext cx="3767138" cy="3129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135" dirty="0">
                <a:solidFill>
                  <a:srgbClr val="EC1B24"/>
                </a:solidFill>
                <a:latin typeface="Trebuchet MS"/>
                <a:cs typeface="Trebuchet MS"/>
              </a:rPr>
              <a:t>μάθαμε</a:t>
            </a:r>
            <a:r>
              <a:rPr sz="1950" b="1" spc="-100" dirty="0">
                <a:solidFill>
                  <a:srgbClr val="EC1B24"/>
                </a:solidFill>
                <a:latin typeface="Trebuchet MS"/>
                <a:cs typeface="Trebuchet MS"/>
              </a:rPr>
              <a:t> </a:t>
            </a:r>
            <a:r>
              <a:rPr sz="1950" b="1" spc="105" dirty="0">
                <a:solidFill>
                  <a:srgbClr val="EC1B24"/>
                </a:solidFill>
                <a:latin typeface="Trebuchet MS"/>
                <a:cs typeface="Trebuchet MS"/>
              </a:rPr>
              <a:t>καινούργιες</a:t>
            </a:r>
            <a:r>
              <a:rPr sz="1950" b="1" spc="-100" dirty="0">
                <a:solidFill>
                  <a:srgbClr val="EC1B24"/>
                </a:solidFill>
                <a:latin typeface="Trebuchet MS"/>
                <a:cs typeface="Trebuchet MS"/>
              </a:rPr>
              <a:t> </a:t>
            </a:r>
            <a:r>
              <a:rPr sz="1950" b="1" spc="95" dirty="0">
                <a:solidFill>
                  <a:srgbClr val="EC1B24"/>
                </a:solidFill>
                <a:latin typeface="Trebuchet MS"/>
                <a:cs typeface="Trebuchet MS"/>
              </a:rPr>
              <a:t>λέξεις</a:t>
            </a:r>
            <a:endParaRPr sz="19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8500" y="0"/>
            <a:ext cx="8698233" cy="697865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620931" y="1124616"/>
            <a:ext cx="5585460" cy="5041900"/>
            <a:chOff x="2620931" y="1124616"/>
            <a:chExt cx="5585460" cy="50419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0931" y="1124616"/>
              <a:ext cx="3669303" cy="23826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4753" y="3526339"/>
              <a:ext cx="4241142" cy="263999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679711" y="244626"/>
            <a:ext cx="4819015" cy="5556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90" dirty="0">
                <a:latin typeface="Trebuchet MS"/>
                <a:cs typeface="Trebuchet MS"/>
              </a:rPr>
              <a:t>Οι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75" dirty="0">
                <a:latin typeface="Trebuchet MS"/>
                <a:cs typeface="Trebuchet MS"/>
              </a:rPr>
              <a:t>αγρότες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δεν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μπορούν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καλλιεργήσουν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προϊόντα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τους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χωρίς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νερό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0"/>
            <a:ext cx="8305799" cy="697865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2100" y="1263650"/>
            <a:ext cx="4336449" cy="285919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0100" y="4464050"/>
            <a:ext cx="6051968" cy="188707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84404" y="273050"/>
            <a:ext cx="5367655" cy="53732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95" dirty="0">
                <a:latin typeface="Trebuchet MS"/>
                <a:cs typeface="Trebuchet MS"/>
              </a:rPr>
              <a:t>Αυτό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δημιουργεί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σοβαρό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πρόβλημα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την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τροφή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των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ανθρώπων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αλλά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των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ζώων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273050"/>
            <a:ext cx="8153399" cy="6934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51118" y="387585"/>
            <a:ext cx="5071110" cy="102044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70" dirty="0">
                <a:latin typeface="Trebuchet MS"/>
                <a:cs typeface="Trebuchet MS"/>
              </a:rPr>
              <a:t>Έτσι </a:t>
            </a:r>
            <a:r>
              <a:rPr sz="1650" b="1" spc="125" dirty="0">
                <a:latin typeface="Trebuchet MS"/>
                <a:cs typeface="Trebuchet MS"/>
              </a:rPr>
              <a:t>πολλοί </a:t>
            </a:r>
            <a:r>
              <a:rPr sz="1650" b="1" spc="114" dirty="0">
                <a:latin typeface="Trebuchet MS"/>
                <a:cs typeface="Trebuchet MS"/>
              </a:rPr>
              <a:t>άνθρωποι </a:t>
            </a:r>
            <a:r>
              <a:rPr sz="1650" b="1" spc="130" dirty="0">
                <a:latin typeface="Trebuchet MS"/>
                <a:cs typeface="Trebuchet MS"/>
              </a:rPr>
              <a:t>από </a:t>
            </a:r>
            <a:r>
              <a:rPr sz="1650" b="1" spc="80" dirty="0">
                <a:latin typeface="Trebuchet MS"/>
                <a:cs typeface="Trebuchet MS"/>
              </a:rPr>
              <a:t>αυτές </a:t>
            </a:r>
            <a:r>
              <a:rPr sz="1650" b="1" spc="110" dirty="0">
                <a:latin typeface="Trebuchet MS"/>
                <a:cs typeface="Trebuchet MS"/>
              </a:rPr>
              <a:t>τις </a:t>
            </a:r>
            <a:r>
              <a:rPr sz="1650" b="1" spc="95" dirty="0">
                <a:latin typeface="Trebuchet MS"/>
                <a:cs typeface="Trebuchet MS"/>
              </a:rPr>
              <a:t>περιοχές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αναγκάζονται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ν'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αφήσουν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50" dirty="0">
                <a:latin typeface="Trebuchet MS"/>
                <a:cs typeface="Trebuchet MS"/>
              </a:rPr>
              <a:t>σπίτια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τους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τη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55" dirty="0">
                <a:latin typeface="Trebuchet MS"/>
                <a:cs typeface="Trebuchet MS"/>
              </a:rPr>
              <a:t>γη </a:t>
            </a:r>
            <a:r>
              <a:rPr sz="1650" b="1" spc="80" dirty="0">
                <a:latin typeface="Trebuchet MS"/>
                <a:cs typeface="Trebuchet MS"/>
              </a:rPr>
              <a:t>τους </a:t>
            </a:r>
            <a:r>
              <a:rPr sz="1650" b="1" spc="114" dirty="0">
                <a:latin typeface="Trebuchet MS"/>
                <a:cs typeface="Trebuchet MS"/>
              </a:rPr>
              <a:t>και </a:t>
            </a:r>
            <a:r>
              <a:rPr sz="1650" b="1" spc="90" dirty="0">
                <a:latin typeface="Trebuchet MS"/>
                <a:cs typeface="Trebuchet MS"/>
              </a:rPr>
              <a:t>να </a:t>
            </a:r>
            <a:r>
              <a:rPr sz="1650" b="1" spc="100" dirty="0">
                <a:latin typeface="Trebuchet MS"/>
                <a:cs typeface="Trebuchet MS"/>
              </a:rPr>
              <a:t>μεταναστεύσουν </a:t>
            </a:r>
            <a:r>
              <a:rPr sz="1650" b="1" spc="85" dirty="0">
                <a:latin typeface="Trebuchet MS"/>
                <a:cs typeface="Trebuchet MS"/>
              </a:rPr>
              <a:t>σε </a:t>
            </a:r>
            <a:r>
              <a:rPr sz="1650" b="1" spc="75" dirty="0">
                <a:latin typeface="Trebuchet MS"/>
                <a:cs typeface="Trebuchet MS"/>
              </a:rPr>
              <a:t>άλλες </a:t>
            </a:r>
            <a:r>
              <a:rPr sz="1650" b="1" spc="8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περιοχές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ζήσουν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καλύτερα</a:t>
            </a:r>
            <a:endParaRPr sz="16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1074" y="1696455"/>
            <a:ext cx="4603308" cy="460330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300" y="196850"/>
            <a:ext cx="8305799" cy="6781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84548" y="416175"/>
            <a:ext cx="4932045" cy="1020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64"/>
              </a:lnSpc>
              <a:spcBef>
                <a:spcPts val="100"/>
              </a:spcBef>
            </a:pPr>
            <a:r>
              <a:rPr sz="1650" b="1" spc="10" dirty="0">
                <a:latin typeface="Trebuchet MS"/>
                <a:cs typeface="Trebuchet MS"/>
              </a:rPr>
              <a:t>Το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καλοκαίρι,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οι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υψηλές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θερμοκρασίες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η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ts val="1950"/>
              </a:lnSpc>
              <a:spcBef>
                <a:spcPts val="75"/>
              </a:spcBef>
            </a:pPr>
            <a:r>
              <a:rPr sz="1650" b="1" spc="90" dirty="0">
                <a:latin typeface="Trebuchet MS"/>
                <a:cs typeface="Trebuchet MS"/>
              </a:rPr>
              <a:t>ξηρασία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βοηθούν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στο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εκδηλωθούν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μεγάλες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πυρκαγιές </a:t>
            </a:r>
            <a:r>
              <a:rPr sz="1650" b="1" spc="135" dirty="0">
                <a:latin typeface="Trebuchet MS"/>
                <a:cs typeface="Trebuchet MS"/>
              </a:rPr>
              <a:t>οι </a:t>
            </a:r>
            <a:r>
              <a:rPr sz="1650" b="1" spc="110" dirty="0">
                <a:latin typeface="Trebuchet MS"/>
                <a:cs typeface="Trebuchet MS"/>
              </a:rPr>
              <a:t>οποίες </a:t>
            </a:r>
            <a:r>
              <a:rPr sz="1650" b="1" spc="85" dirty="0">
                <a:latin typeface="Trebuchet MS"/>
                <a:cs typeface="Trebuchet MS"/>
              </a:rPr>
              <a:t>καταστρέφουν </a:t>
            </a:r>
            <a:r>
              <a:rPr sz="1650" b="1" spc="75" dirty="0">
                <a:latin typeface="Trebuchet MS"/>
                <a:cs typeface="Trebuchet MS"/>
              </a:rPr>
              <a:t>μεγάλες </a:t>
            </a:r>
            <a:r>
              <a:rPr sz="1650" b="1" spc="8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εκτάσεις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δάση</a:t>
            </a:r>
            <a:endParaRPr sz="16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1400" y="1496312"/>
            <a:ext cx="3793201" cy="21253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60348" y="3831318"/>
            <a:ext cx="3631180" cy="2411256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00" y="196850"/>
            <a:ext cx="8153399" cy="6705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93935" y="416180"/>
            <a:ext cx="4959350" cy="9137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185"/>
              </a:spcBef>
            </a:pPr>
            <a:r>
              <a:rPr sz="1950" b="1" spc="15" dirty="0">
                <a:latin typeface="Trebuchet MS"/>
                <a:cs typeface="Trebuchet MS"/>
              </a:rPr>
              <a:t>Το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00" dirty="0">
                <a:latin typeface="Trebuchet MS"/>
                <a:cs typeface="Trebuchet MS"/>
              </a:rPr>
              <a:t>μεγαλύτερο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40" dirty="0">
                <a:latin typeface="Trebuchet MS"/>
                <a:cs typeface="Trebuchet MS"/>
              </a:rPr>
              <a:t>πρόβλημα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55" dirty="0">
                <a:latin typeface="Trebuchet MS"/>
                <a:cs typeface="Trebuchet MS"/>
              </a:rPr>
              <a:t>με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το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90" dirty="0">
                <a:latin typeface="Trebuchet MS"/>
                <a:cs typeface="Trebuchet MS"/>
              </a:rPr>
              <a:t>νερό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το </a:t>
            </a:r>
            <a:r>
              <a:rPr sz="1950" b="1" spc="-575" dirty="0">
                <a:latin typeface="Trebuchet MS"/>
                <a:cs typeface="Trebuchet MS"/>
              </a:rPr>
              <a:t> </a:t>
            </a:r>
            <a:r>
              <a:rPr sz="1950" b="1" spc="145" dirty="0">
                <a:latin typeface="Trebuchet MS"/>
                <a:cs typeface="Trebuchet MS"/>
              </a:rPr>
              <a:t>αντιμετωπίζουν </a:t>
            </a:r>
            <a:r>
              <a:rPr sz="1950" b="1" spc="160" dirty="0">
                <a:latin typeface="Trebuchet MS"/>
                <a:cs typeface="Trebuchet MS"/>
              </a:rPr>
              <a:t>οι </a:t>
            </a:r>
            <a:r>
              <a:rPr sz="1950" b="1" spc="80" dirty="0">
                <a:latin typeface="Trebuchet MS"/>
                <a:cs typeface="Trebuchet MS"/>
              </a:rPr>
              <a:t>χώρες </a:t>
            </a:r>
            <a:r>
              <a:rPr sz="1950" b="1" spc="95" dirty="0">
                <a:latin typeface="Trebuchet MS"/>
                <a:cs typeface="Trebuchet MS"/>
              </a:rPr>
              <a:t>της </a:t>
            </a:r>
            <a:r>
              <a:rPr sz="1950" b="1" spc="100" dirty="0">
                <a:latin typeface="Trebuchet MS"/>
                <a:cs typeface="Trebuchet MS"/>
              </a:rPr>
              <a:t>Αφρικής </a:t>
            </a:r>
            <a:r>
              <a:rPr sz="1950" b="1" spc="-575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(λειψυδρία)</a:t>
            </a:r>
            <a:endParaRPr sz="195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6237" y="1925192"/>
            <a:ext cx="4936880" cy="368836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501650"/>
            <a:ext cx="82295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6381" y="1458188"/>
            <a:ext cx="4555654" cy="308793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84548" y="4886060"/>
            <a:ext cx="50336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155" dirty="0">
                <a:latin typeface="Trebuchet MS"/>
                <a:cs typeface="Trebuchet MS"/>
              </a:rPr>
              <a:t>Οι </a:t>
            </a:r>
            <a:r>
              <a:rPr sz="1500" b="1" spc="105" dirty="0">
                <a:latin typeface="Trebuchet MS"/>
                <a:cs typeface="Trebuchet MS"/>
              </a:rPr>
              <a:t>άνθρωποι </a:t>
            </a:r>
            <a:r>
              <a:rPr sz="1500" b="1" spc="95" dirty="0">
                <a:latin typeface="Trebuchet MS"/>
                <a:cs typeface="Trebuchet MS"/>
              </a:rPr>
              <a:t>εκεί </a:t>
            </a:r>
            <a:r>
              <a:rPr sz="1500" b="1" spc="80" dirty="0">
                <a:latin typeface="Trebuchet MS"/>
                <a:cs typeface="Trebuchet MS"/>
              </a:rPr>
              <a:t>αναγκάζονται </a:t>
            </a:r>
            <a:r>
              <a:rPr sz="1500" b="1" spc="85" dirty="0">
                <a:latin typeface="Trebuchet MS"/>
                <a:cs typeface="Trebuchet MS"/>
              </a:rPr>
              <a:t>να </a:t>
            </a:r>
            <a:r>
              <a:rPr sz="1500" b="1" spc="105" dirty="0">
                <a:latin typeface="Trebuchet MS"/>
                <a:cs typeface="Trebuchet MS"/>
              </a:rPr>
              <a:t>περπατούν </a:t>
            </a:r>
            <a:r>
              <a:rPr sz="1500" b="1" spc="110" dirty="0">
                <a:latin typeface="Trebuchet MS"/>
                <a:cs typeface="Trebuchet MS"/>
              </a:rPr>
              <a:t> </a:t>
            </a:r>
            <a:r>
              <a:rPr sz="1500" b="1" spc="70" dirty="0">
                <a:latin typeface="Trebuchet MS"/>
                <a:cs typeface="Trebuchet MS"/>
              </a:rPr>
              <a:t>μεγάλες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αποστάσεις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για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να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φτάσουν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σε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40" dirty="0">
                <a:latin typeface="Trebuchet MS"/>
                <a:cs typeface="Trebuchet MS"/>
              </a:rPr>
              <a:t>μία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00" dirty="0">
                <a:latin typeface="Trebuchet MS"/>
                <a:cs typeface="Trebuchet MS"/>
              </a:rPr>
              <a:t>πηγή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να </a:t>
            </a:r>
            <a:r>
              <a:rPr sz="1500" b="1" spc="-434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γεμίσουν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65" dirty="0">
                <a:latin typeface="Trebuchet MS"/>
                <a:cs typeface="Trebuchet MS"/>
              </a:rPr>
              <a:t>νερό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να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το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κουβαλήσουν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στο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45" dirty="0">
                <a:latin typeface="Trebuchet MS"/>
                <a:cs typeface="Trebuchet MS"/>
              </a:rPr>
              <a:t>σπίτι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b="1" spc="75" dirty="0">
                <a:latin typeface="Trebuchet MS"/>
                <a:cs typeface="Trebuchet MS"/>
              </a:rPr>
              <a:t>τους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196850"/>
            <a:ext cx="8305799" cy="68580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6700" y="2101850"/>
            <a:ext cx="6918759" cy="390716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89385" y="587743"/>
            <a:ext cx="4474210" cy="1169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130" dirty="0">
                <a:latin typeface="Trebuchet MS"/>
                <a:cs typeface="Trebuchet MS"/>
              </a:rPr>
              <a:t>Επίσης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το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νερό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70" dirty="0">
                <a:latin typeface="Trebuchet MS"/>
                <a:cs typeface="Trebuchet MS"/>
              </a:rPr>
              <a:t>που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65" dirty="0">
                <a:latin typeface="Trebuchet MS"/>
                <a:cs typeface="Trebuchet MS"/>
              </a:rPr>
              <a:t>πίνουν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δεν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60" dirty="0">
                <a:latin typeface="Trebuchet MS"/>
                <a:cs typeface="Trebuchet MS"/>
              </a:rPr>
              <a:t>είναι </a:t>
            </a:r>
            <a:r>
              <a:rPr sz="1850" b="1" spc="-540" dirty="0">
                <a:latin typeface="Trebuchet MS"/>
                <a:cs typeface="Trebuchet MS"/>
              </a:rPr>
              <a:t> </a:t>
            </a:r>
            <a:r>
              <a:rPr sz="1850" b="1" spc="95" dirty="0">
                <a:latin typeface="Trebuchet MS"/>
                <a:cs typeface="Trebuchet MS"/>
              </a:rPr>
              <a:t>καθαρό </a:t>
            </a:r>
            <a:r>
              <a:rPr sz="1850" b="1" spc="160" dirty="0">
                <a:latin typeface="Trebuchet MS"/>
                <a:cs typeface="Trebuchet MS"/>
              </a:rPr>
              <a:t>με </a:t>
            </a:r>
            <a:r>
              <a:rPr sz="1850" b="1" spc="140" dirty="0">
                <a:latin typeface="Trebuchet MS"/>
                <a:cs typeface="Trebuchet MS"/>
              </a:rPr>
              <a:t>αποτέλεσμα </a:t>
            </a:r>
            <a:r>
              <a:rPr sz="1850" b="1" spc="155" dirty="0">
                <a:latin typeface="Trebuchet MS"/>
                <a:cs typeface="Trebuchet MS"/>
              </a:rPr>
              <a:t>πολλοί </a:t>
            </a:r>
            <a:r>
              <a:rPr sz="1850" b="1" spc="160" dirty="0">
                <a:latin typeface="Trebuchet MS"/>
                <a:cs typeface="Trebuchet MS"/>
              </a:rPr>
              <a:t>από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αυτούς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να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30" dirty="0">
                <a:latin typeface="Trebuchet MS"/>
                <a:cs typeface="Trebuchet MS"/>
              </a:rPr>
              <a:t>κινδυνεύουν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60" dirty="0">
                <a:latin typeface="Trebuchet MS"/>
                <a:cs typeface="Trebuchet MS"/>
              </a:rPr>
              <a:t>από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σοβαρές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ασθένειες</a:t>
            </a:r>
            <a:endParaRPr sz="18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0"/>
            <a:ext cx="8000999" cy="6781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70036" y="492417"/>
            <a:ext cx="5572760" cy="1209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53695">
              <a:lnSpc>
                <a:spcPts val="2330"/>
              </a:lnSpc>
              <a:spcBef>
                <a:spcPts val="185"/>
              </a:spcBef>
            </a:pPr>
            <a:r>
              <a:rPr sz="1950" b="1" spc="155" dirty="0">
                <a:latin typeface="Trebuchet MS"/>
                <a:cs typeface="Trebuchet MS"/>
              </a:rPr>
              <a:t>Η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συνεχιζόμενη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05" dirty="0">
                <a:latin typeface="Trebuchet MS"/>
                <a:cs typeface="Trebuchet MS"/>
              </a:rPr>
              <a:t>ξηρασία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καταστρέφει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30" dirty="0">
                <a:latin typeface="Trebuchet MS"/>
                <a:cs typeface="Trebuchet MS"/>
              </a:rPr>
              <a:t>τις </a:t>
            </a:r>
            <a:r>
              <a:rPr sz="1950" b="1" spc="-575" dirty="0">
                <a:latin typeface="Trebuchet MS"/>
                <a:cs typeface="Trebuchet MS"/>
              </a:rPr>
              <a:t> </a:t>
            </a:r>
            <a:r>
              <a:rPr sz="1950" b="1" spc="100" dirty="0">
                <a:latin typeface="Trebuchet MS"/>
                <a:cs typeface="Trebuchet MS"/>
              </a:rPr>
              <a:t>καλλιέργειες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55" dirty="0">
                <a:latin typeface="Trebuchet MS"/>
                <a:cs typeface="Trebuchet MS"/>
              </a:rPr>
              <a:t>με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30" dirty="0">
                <a:latin typeface="Trebuchet MS"/>
                <a:cs typeface="Trebuchet MS"/>
              </a:rPr>
              <a:t>αποτέλεσμα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-30" dirty="0">
                <a:latin typeface="Trebuchet MS"/>
                <a:cs typeface="Trebuchet MS"/>
              </a:rPr>
              <a:t>20</a:t>
            </a:r>
            <a:endParaRPr sz="1950">
              <a:latin typeface="Trebuchet MS"/>
              <a:cs typeface="Trebuchet MS"/>
            </a:endParaRPr>
          </a:p>
          <a:p>
            <a:pPr marL="12700">
              <a:lnSpc>
                <a:spcPts val="2240"/>
              </a:lnSpc>
            </a:pPr>
            <a:r>
              <a:rPr sz="1950" b="1" spc="130" dirty="0">
                <a:latin typeface="Trebuchet MS"/>
                <a:cs typeface="Trebuchet MS"/>
              </a:rPr>
              <a:t>εκατομμύρια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35" dirty="0">
                <a:latin typeface="Trebuchet MS"/>
                <a:cs typeface="Trebuchet MS"/>
              </a:rPr>
              <a:t>άνθρωποι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υποφέρουν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55" dirty="0">
                <a:latin typeface="Trebuchet MS"/>
                <a:cs typeface="Trebuchet MS"/>
              </a:rPr>
              <a:t>από</a:t>
            </a:r>
            <a:r>
              <a:rPr sz="1950" b="1" spc="-80" dirty="0">
                <a:latin typeface="Trebuchet MS"/>
                <a:cs typeface="Trebuchet MS"/>
              </a:rPr>
              <a:t> </a:t>
            </a:r>
            <a:r>
              <a:rPr sz="1950" b="1" spc="125" dirty="0">
                <a:latin typeface="Trebuchet MS"/>
                <a:cs typeface="Trebuchet MS"/>
              </a:rPr>
              <a:t>την</a:t>
            </a:r>
            <a:endParaRPr sz="1950">
              <a:latin typeface="Trebuchet MS"/>
              <a:cs typeface="Trebuchet MS"/>
            </a:endParaRPr>
          </a:p>
          <a:p>
            <a:pPr marL="12700">
              <a:lnSpc>
                <a:spcPts val="2335"/>
              </a:lnSpc>
            </a:pPr>
            <a:r>
              <a:rPr sz="1950" b="1" spc="160" dirty="0">
                <a:latin typeface="Trebuchet MS"/>
                <a:cs typeface="Trebuchet MS"/>
              </a:rPr>
              <a:t>πείνα</a:t>
            </a:r>
            <a:endParaRPr sz="19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6888" y="1877532"/>
            <a:ext cx="6051968" cy="403146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300" y="273050"/>
            <a:ext cx="8381999" cy="6858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5480" y="1953779"/>
            <a:ext cx="6051967" cy="37741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08303" y="444771"/>
            <a:ext cx="4813935" cy="11296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10" dirty="0">
                <a:latin typeface="Trebuchet MS"/>
                <a:cs typeface="Trebuchet MS"/>
              </a:rPr>
              <a:t>Το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45" dirty="0">
                <a:latin typeface="Trebuchet MS"/>
                <a:cs typeface="Trebuchet MS"/>
              </a:rPr>
              <a:t>ίδιο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30" dirty="0">
                <a:latin typeface="Trebuchet MS"/>
                <a:cs typeface="Trebuchet MS"/>
              </a:rPr>
              <a:t>πρόβλημα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35" dirty="0">
                <a:latin typeface="Trebuchet MS"/>
                <a:cs typeface="Trebuchet MS"/>
              </a:rPr>
              <a:t>αντιμετωπίζουν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30" dirty="0">
                <a:latin typeface="Trebuchet MS"/>
                <a:cs typeface="Trebuchet MS"/>
              </a:rPr>
              <a:t>και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05" dirty="0">
                <a:latin typeface="Trebuchet MS"/>
                <a:cs typeface="Trebuchet MS"/>
              </a:rPr>
              <a:t>τα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95" dirty="0">
                <a:latin typeface="Trebuchet MS"/>
                <a:cs typeface="Trebuchet MS"/>
              </a:rPr>
              <a:t>ζώα </a:t>
            </a:r>
            <a:r>
              <a:rPr sz="1800" b="1" spc="145" dirty="0">
                <a:latin typeface="Trebuchet MS"/>
                <a:cs typeface="Trebuchet MS"/>
              </a:rPr>
              <a:t>με </a:t>
            </a:r>
            <a:r>
              <a:rPr sz="1800" b="1" spc="120" dirty="0">
                <a:latin typeface="Trebuchet MS"/>
                <a:cs typeface="Trebuchet MS"/>
              </a:rPr>
              <a:t>αποτέλεσμα </a:t>
            </a:r>
            <a:r>
              <a:rPr sz="1800" b="1" spc="125" dirty="0">
                <a:latin typeface="Trebuchet MS"/>
                <a:cs typeface="Trebuchet MS"/>
              </a:rPr>
              <a:t>πολλά </a:t>
            </a:r>
            <a:r>
              <a:rPr sz="1800" b="1" spc="140" dirty="0">
                <a:latin typeface="Trebuchet MS"/>
                <a:cs typeface="Trebuchet MS"/>
              </a:rPr>
              <a:t>από </a:t>
            </a:r>
            <a:r>
              <a:rPr sz="1800" b="1" spc="105" dirty="0">
                <a:latin typeface="Trebuchet MS"/>
                <a:cs typeface="Trebuchet MS"/>
              </a:rPr>
              <a:t>αυτά </a:t>
            </a:r>
            <a:r>
              <a:rPr sz="1800" b="1" spc="100" dirty="0">
                <a:latin typeface="Trebuchet MS"/>
                <a:cs typeface="Trebuchet MS"/>
              </a:rPr>
              <a:t>να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125" dirty="0">
                <a:latin typeface="Trebuchet MS"/>
                <a:cs typeface="Trebuchet MS"/>
              </a:rPr>
              <a:t>πεθαίνουν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25" dirty="0">
                <a:latin typeface="Trebuchet MS"/>
                <a:cs typeface="Trebuchet MS"/>
              </a:rPr>
              <a:t>γιατί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90" dirty="0">
                <a:latin typeface="Trebuchet MS"/>
                <a:cs typeface="Trebuchet MS"/>
              </a:rPr>
              <a:t>δεν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βρίσκουν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90" dirty="0">
                <a:latin typeface="Trebuchet MS"/>
                <a:cs typeface="Trebuchet MS"/>
              </a:rPr>
              <a:t>τροφή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30" dirty="0">
                <a:latin typeface="Trebuchet MS"/>
                <a:cs typeface="Trebuchet MS"/>
              </a:rPr>
              <a:t>και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spc="80" dirty="0">
                <a:latin typeface="Trebuchet MS"/>
                <a:cs typeface="Trebuchet MS"/>
              </a:rPr>
              <a:t>νερό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9100" y="273050"/>
            <a:ext cx="7772399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CFCB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20820000">
            <a:off x="2498938" y="2104088"/>
            <a:ext cx="5751570" cy="3111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ts val="2335"/>
              </a:lnSpc>
              <a:spcBef>
                <a:spcPts val="140"/>
              </a:spcBef>
            </a:pPr>
            <a:r>
              <a:rPr sz="2450" b="1" spc="200" dirty="0">
                <a:solidFill>
                  <a:srgbClr val="00A650"/>
                </a:solidFill>
                <a:latin typeface="Trebuchet MS"/>
                <a:cs typeface="Trebuchet MS"/>
              </a:rPr>
              <a:t>Χρησιμοποιούμε</a:t>
            </a:r>
            <a:r>
              <a:rPr sz="2450" b="1" spc="-170" dirty="0">
                <a:solidFill>
                  <a:srgbClr val="00A650"/>
                </a:solidFill>
                <a:latin typeface="Trebuchet MS"/>
                <a:cs typeface="Trebuchet MS"/>
              </a:rPr>
              <a:t> </a:t>
            </a:r>
            <a:r>
              <a:rPr sz="3675" b="1" spc="307" baseline="9070" dirty="0">
                <a:solidFill>
                  <a:srgbClr val="00A650"/>
                </a:solidFill>
                <a:latin typeface="Trebuchet MS"/>
                <a:cs typeface="Trebuchet MS"/>
              </a:rPr>
              <a:t>πολύ</a:t>
            </a:r>
            <a:r>
              <a:rPr sz="3675" b="1" spc="-254" baseline="9070" dirty="0">
                <a:solidFill>
                  <a:srgbClr val="00A650"/>
                </a:solidFill>
                <a:latin typeface="Trebuchet MS"/>
                <a:cs typeface="Trebuchet MS"/>
              </a:rPr>
              <a:t> </a:t>
            </a:r>
            <a:r>
              <a:rPr sz="3675" b="1" spc="247" baseline="11337" dirty="0">
                <a:solidFill>
                  <a:srgbClr val="00A650"/>
                </a:solidFill>
                <a:latin typeface="Trebuchet MS"/>
                <a:cs typeface="Trebuchet MS"/>
              </a:rPr>
              <a:t>περισσότερο</a:t>
            </a:r>
            <a:endParaRPr sz="3675" baseline="11337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 rot="20820000">
            <a:off x="2601797" y="2564856"/>
            <a:ext cx="4988986" cy="314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75"/>
              </a:lnSpc>
            </a:pPr>
            <a:r>
              <a:rPr sz="3675" b="1" spc="187" baseline="-10204" dirty="0">
                <a:solidFill>
                  <a:srgbClr val="00A650"/>
                </a:solidFill>
                <a:latin typeface="Trebuchet MS"/>
                <a:cs typeface="Trebuchet MS"/>
              </a:rPr>
              <a:t>νερό</a:t>
            </a:r>
            <a:r>
              <a:rPr sz="3675" b="1" spc="-247" baseline="-10204" dirty="0">
                <a:solidFill>
                  <a:srgbClr val="00A650"/>
                </a:solidFill>
                <a:latin typeface="Trebuchet MS"/>
                <a:cs typeface="Trebuchet MS"/>
              </a:rPr>
              <a:t> </a:t>
            </a:r>
            <a:r>
              <a:rPr sz="3675" b="1" spc="315" baseline="-7936" dirty="0">
                <a:solidFill>
                  <a:srgbClr val="00A650"/>
                </a:solidFill>
                <a:latin typeface="Trebuchet MS"/>
                <a:cs typeface="Trebuchet MS"/>
              </a:rPr>
              <a:t>από</a:t>
            </a:r>
            <a:r>
              <a:rPr sz="3675" b="1" spc="-240" baseline="-7936" dirty="0">
                <a:solidFill>
                  <a:srgbClr val="00A650"/>
                </a:solidFill>
                <a:latin typeface="Trebuchet MS"/>
                <a:cs typeface="Trebuchet MS"/>
              </a:rPr>
              <a:t> </a:t>
            </a:r>
            <a:r>
              <a:rPr sz="3675" b="1" spc="300" baseline="-5668" dirty="0">
                <a:solidFill>
                  <a:srgbClr val="00A650"/>
                </a:solidFill>
                <a:latin typeface="Trebuchet MS"/>
                <a:cs typeface="Trebuchet MS"/>
              </a:rPr>
              <a:t>ότι</a:t>
            </a:r>
            <a:r>
              <a:rPr sz="3675" b="1" spc="-240" baseline="-5668" dirty="0">
                <a:solidFill>
                  <a:srgbClr val="00A650"/>
                </a:solidFill>
                <a:latin typeface="Trebuchet MS"/>
                <a:cs typeface="Trebuchet MS"/>
              </a:rPr>
              <a:t> </a:t>
            </a:r>
            <a:r>
              <a:rPr sz="3675" b="1" spc="240" baseline="-3401" dirty="0">
                <a:solidFill>
                  <a:srgbClr val="00A650"/>
                </a:solidFill>
                <a:latin typeface="Trebuchet MS"/>
                <a:cs typeface="Trebuchet MS"/>
              </a:rPr>
              <a:t>έχουμε</a:t>
            </a:r>
            <a:r>
              <a:rPr sz="3675" b="1" spc="-240" baseline="-3401" dirty="0">
                <a:solidFill>
                  <a:srgbClr val="00A650"/>
                </a:solidFill>
                <a:latin typeface="Trebuchet MS"/>
                <a:cs typeface="Trebuchet MS"/>
              </a:rPr>
              <a:t> </a:t>
            </a:r>
            <a:r>
              <a:rPr sz="2450" b="1" spc="185" dirty="0">
                <a:solidFill>
                  <a:srgbClr val="00A650"/>
                </a:solidFill>
                <a:latin typeface="Trebuchet MS"/>
                <a:cs typeface="Trebuchet MS"/>
              </a:rPr>
              <a:t>διαθέσιμο</a:t>
            </a:r>
            <a:endParaRPr sz="24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01650"/>
            <a:ext cx="8578215" cy="6629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20160000">
            <a:off x="1395020" y="760951"/>
            <a:ext cx="3053538" cy="238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75"/>
              </a:lnSpc>
            </a:pPr>
            <a:r>
              <a:rPr sz="2775" b="1" spc="262" baseline="-3003" dirty="0">
                <a:solidFill>
                  <a:srgbClr val="EC1B24"/>
                </a:solidFill>
                <a:latin typeface="Trebuchet MS"/>
                <a:cs typeface="Trebuchet MS"/>
              </a:rPr>
              <a:t>παιδιά</a:t>
            </a:r>
            <a:r>
              <a:rPr sz="2775" b="1" spc="-172" baseline="-3003" dirty="0">
                <a:solidFill>
                  <a:srgbClr val="EC1B24"/>
                </a:solidFill>
                <a:latin typeface="Trebuchet MS"/>
                <a:cs typeface="Trebuchet MS"/>
              </a:rPr>
              <a:t> </a:t>
            </a:r>
            <a:r>
              <a:rPr sz="1850" b="1" spc="120" dirty="0">
                <a:solidFill>
                  <a:srgbClr val="EC1B24"/>
                </a:solidFill>
                <a:latin typeface="Trebuchet MS"/>
                <a:cs typeface="Trebuchet MS"/>
              </a:rPr>
              <a:t>να</a:t>
            </a:r>
            <a:r>
              <a:rPr sz="1850" b="1" spc="-114" dirty="0">
                <a:solidFill>
                  <a:srgbClr val="EC1B24"/>
                </a:solidFill>
                <a:latin typeface="Trebuchet MS"/>
                <a:cs typeface="Trebuchet MS"/>
              </a:rPr>
              <a:t> </a:t>
            </a:r>
            <a:r>
              <a:rPr sz="2775" b="1" spc="179" baseline="1501" dirty="0">
                <a:solidFill>
                  <a:srgbClr val="EC1B24"/>
                </a:solidFill>
                <a:latin typeface="Trebuchet MS"/>
                <a:cs typeface="Trebuchet MS"/>
              </a:rPr>
              <a:t>ζωγραφίσουμε</a:t>
            </a:r>
            <a:endParaRPr sz="2775" baseline="1501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4829" y="1439144"/>
            <a:ext cx="3126056" cy="234454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6344" y="1096422"/>
            <a:ext cx="1700407" cy="20197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0614" y="4353270"/>
            <a:ext cx="1882509" cy="150080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34125" y="4358509"/>
            <a:ext cx="2048234" cy="17476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58882" y="4191059"/>
            <a:ext cx="1785163" cy="208256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001864" y="778356"/>
            <a:ext cx="937894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60" dirty="0">
                <a:latin typeface="Trebuchet MS"/>
                <a:cs typeface="Trebuchet MS"/>
              </a:rPr>
              <a:t>ο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75" dirty="0">
                <a:latin typeface="Trebuchet MS"/>
                <a:cs typeface="Trebuchet MS"/>
              </a:rPr>
              <a:t>Αντώνης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59858" y="3980657"/>
            <a:ext cx="141414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60" dirty="0">
                <a:latin typeface="Trebuchet MS"/>
                <a:cs typeface="Trebuchet MS"/>
              </a:rPr>
              <a:t>ο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80" dirty="0">
                <a:latin typeface="Trebuchet MS"/>
                <a:cs typeface="Trebuchet MS"/>
              </a:rPr>
              <a:t>Κωνσταντίνος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35293" y="3980657"/>
            <a:ext cx="141414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60" dirty="0">
                <a:latin typeface="Trebuchet MS"/>
                <a:cs typeface="Trebuchet MS"/>
              </a:rPr>
              <a:t>ο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80" dirty="0">
                <a:latin typeface="Trebuchet MS"/>
                <a:cs typeface="Trebuchet MS"/>
              </a:rPr>
              <a:t>Κωνσταντίνος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81077" y="3980657"/>
            <a:ext cx="89281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60" dirty="0">
                <a:latin typeface="Trebuchet MS"/>
                <a:cs typeface="Trebuchet MS"/>
              </a:rPr>
              <a:t>ο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45" dirty="0">
                <a:latin typeface="Trebuchet MS"/>
                <a:cs typeface="Trebuchet MS"/>
              </a:rPr>
              <a:t>Λάζαρος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Σία\Desktop\εξτρα φωτο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900" y="958851"/>
            <a:ext cx="7695347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00" y="0"/>
            <a:ext cx="7543799" cy="690245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79854" y="530543"/>
            <a:ext cx="3785235" cy="5041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75" dirty="0">
                <a:latin typeface="Trebuchet MS"/>
                <a:cs typeface="Trebuchet MS"/>
              </a:rPr>
              <a:t>Τι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μπορούμε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να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κάνουμε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εμείς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για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να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συνεχίσουμε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έχουμε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45" dirty="0">
                <a:latin typeface="Trebuchet MS"/>
                <a:cs typeface="Trebuchet MS"/>
              </a:rPr>
              <a:t>νερό;</a:t>
            </a:r>
            <a:endParaRPr sz="15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5480" y="1505842"/>
            <a:ext cx="6051967" cy="3402445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00" y="196850"/>
            <a:ext cx="73913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85411" y="435241"/>
            <a:ext cx="1650364" cy="311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spc="90" dirty="0"/>
              <a:t>Στο</a:t>
            </a:r>
            <a:r>
              <a:rPr sz="1850" spc="-105" dirty="0"/>
              <a:t> </a:t>
            </a:r>
            <a:r>
              <a:rPr sz="1850" spc="195" dirty="0"/>
              <a:t>σπίτι</a:t>
            </a:r>
            <a:r>
              <a:rPr sz="1850" spc="-100" dirty="0"/>
              <a:t> </a:t>
            </a:r>
            <a:r>
              <a:rPr sz="1850" spc="125" dirty="0"/>
              <a:t>μας</a:t>
            </a:r>
            <a:endParaRPr sz="18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5480" y="1505842"/>
            <a:ext cx="6051968" cy="34024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5" name="object 5"/>
          <p:cNvSpPr txBox="1"/>
          <p:nvPr/>
        </p:nvSpPr>
        <p:spPr>
          <a:xfrm>
            <a:off x="2698772" y="5257754"/>
            <a:ext cx="4944745" cy="5041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70" dirty="0">
                <a:latin typeface="Trebuchet MS"/>
                <a:cs typeface="Trebuchet MS"/>
              </a:rPr>
              <a:t>Εάν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έχει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χαλάσει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κάτι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έχουμε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διαρροή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νερού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φωνάζουμε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τον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υδραυλικό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επισκευάσει</a:t>
            </a:r>
            <a:endParaRPr sz="15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273050"/>
            <a:ext cx="83057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1100" y="1949450"/>
            <a:ext cx="6172200" cy="31242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 rot="10800000" flipV="1">
            <a:off x="2889384" y="954773"/>
            <a:ext cx="4743315" cy="3007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10" dirty="0">
                <a:latin typeface="Trebuchet MS"/>
                <a:cs typeface="Trebuchet MS"/>
              </a:rPr>
              <a:t>δεν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αφήνω</a:t>
            </a:r>
            <a:r>
              <a:rPr sz="1850" b="1" spc="-65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τη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βρύση</a:t>
            </a:r>
            <a:r>
              <a:rPr sz="1850" b="1" spc="-6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να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-5" dirty="0">
                <a:latin typeface="Trebuchet MS"/>
                <a:cs typeface="Trebuchet MS"/>
              </a:rPr>
              <a:t>τρέχει.....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273050"/>
            <a:ext cx="8229599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1869" y="1620214"/>
            <a:ext cx="5070310" cy="39171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98628" y="482894"/>
            <a:ext cx="4968240" cy="52514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100" dirty="0">
                <a:latin typeface="Trebuchet MS"/>
                <a:cs typeface="Trebuchet MS"/>
              </a:rPr>
              <a:t>Όταν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πλένεις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40" dirty="0">
                <a:latin typeface="Trebuchet MS"/>
                <a:cs typeface="Trebuchet MS"/>
              </a:rPr>
              <a:t>πιάτα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βάλε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νερό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σε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55" dirty="0">
                <a:latin typeface="Trebuchet MS"/>
                <a:cs typeface="Trebuchet MS"/>
              </a:rPr>
              <a:t>μία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20" dirty="0">
                <a:latin typeface="Trebuchet MS"/>
                <a:cs typeface="Trebuchet MS"/>
              </a:rPr>
              <a:t>μικρή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λεκάνη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μην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αφήνεις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τη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βρύση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τρέχει</a:t>
            </a:r>
            <a:endParaRPr sz="16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00" y="0"/>
            <a:ext cx="8000999" cy="705485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3500" y="2254250"/>
            <a:ext cx="5308576" cy="35358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84548" y="425450"/>
            <a:ext cx="4582795" cy="53732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85" dirty="0">
                <a:latin typeface="Trebuchet MS"/>
                <a:cs typeface="Trebuchet MS"/>
              </a:rPr>
              <a:t>Κάνε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ίδιο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λαχανικά,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μπορείς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πλένεις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σε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ένα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δοχείο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0"/>
            <a:ext cx="8077200" cy="675005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3921" y="4031467"/>
            <a:ext cx="3259485" cy="20967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1725" y="1162740"/>
            <a:ext cx="3936161" cy="260186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870324" y="177912"/>
            <a:ext cx="4935220" cy="5556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40" dirty="0">
                <a:latin typeface="Trebuchet MS"/>
                <a:cs typeface="Trebuchet MS"/>
              </a:rPr>
              <a:t>ποτίζουμε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φυτά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μας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με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ποτιστήρι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και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όχι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με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το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λάστιχο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4300" y="273049"/>
            <a:ext cx="7924800" cy="66294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5480" y="1191339"/>
            <a:ext cx="6051968" cy="403146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99060" y="368530"/>
            <a:ext cx="464566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125" dirty="0"/>
              <a:t>το</a:t>
            </a:r>
            <a:r>
              <a:rPr sz="2000" spc="-80" dirty="0"/>
              <a:t> </a:t>
            </a:r>
            <a:r>
              <a:rPr sz="2000" spc="130" dirty="0"/>
              <a:t>καζανάκι</a:t>
            </a:r>
            <a:r>
              <a:rPr sz="2000" spc="-75" dirty="0"/>
              <a:t> </a:t>
            </a:r>
            <a:r>
              <a:rPr sz="2000" spc="114" dirty="0"/>
              <a:t>δεν</a:t>
            </a:r>
            <a:r>
              <a:rPr sz="2000" spc="-75" dirty="0"/>
              <a:t> </a:t>
            </a:r>
            <a:r>
              <a:rPr sz="2000" spc="170" dirty="0"/>
              <a:t>είναι</a:t>
            </a:r>
            <a:r>
              <a:rPr sz="2000" spc="-80" dirty="0"/>
              <a:t> </a:t>
            </a:r>
            <a:r>
              <a:rPr sz="2000" spc="10" dirty="0"/>
              <a:t>παιχνίδι........</a:t>
            </a:r>
            <a:endParaRPr sz="2000"/>
          </a:p>
        </p:txBody>
      </p:sp>
    </p:spTree>
  </p:cSld>
  <p:clrMapOvr>
    <a:masterClrMapping/>
  </p:clrMapOvr>
  <p:transition>
    <p:newsflash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6700" y="196850"/>
            <a:ext cx="7924800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3500" y="1492250"/>
            <a:ext cx="4708145" cy="470814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89241" y="425449"/>
            <a:ext cx="5036185" cy="495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110" dirty="0">
                <a:latin typeface="Trebuchet MS"/>
                <a:cs typeface="Trebuchet MS"/>
              </a:rPr>
              <a:t>Βάζουμε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πλυντήριο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μόνο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όταν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γεμίσει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με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άπλυτα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ρούχα</a:t>
            </a:r>
            <a:endParaRPr sz="15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0"/>
            <a:ext cx="8077199" cy="705485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41143" y="3964745"/>
            <a:ext cx="3755079" cy="22587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20643" y="962596"/>
            <a:ext cx="3878977" cy="29068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689241" y="177916"/>
            <a:ext cx="4096385" cy="52514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105" dirty="0">
                <a:latin typeface="Trebuchet MS"/>
                <a:cs typeface="Trebuchet MS"/>
              </a:rPr>
              <a:t>Πλένουμε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αυτοκίνητο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κουβά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σφουγγάρι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όχι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λάστιχο</a:t>
            </a:r>
            <a:endParaRPr sz="16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50"/>
            <a:ext cx="8578215" cy="6705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1200000">
            <a:off x="4524859" y="1174451"/>
            <a:ext cx="2103106" cy="257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25"/>
              </a:lnSpc>
            </a:pPr>
            <a:r>
              <a:rPr sz="2000" b="1" spc="85" dirty="0">
                <a:latin typeface="Trebuchet MS"/>
                <a:cs typeface="Trebuchet MS"/>
              </a:rPr>
              <a:t>ας</a:t>
            </a:r>
            <a:r>
              <a:rPr sz="2000" b="1" spc="-120" dirty="0">
                <a:latin typeface="Trebuchet MS"/>
                <a:cs typeface="Trebuchet MS"/>
              </a:rPr>
              <a:t> </a:t>
            </a:r>
            <a:r>
              <a:rPr sz="2000" b="1" spc="165" dirty="0">
                <a:latin typeface="Trebuchet MS"/>
                <a:cs typeface="Trebuchet MS"/>
              </a:rPr>
              <a:t>παίξουμε</a:t>
            </a:r>
            <a:r>
              <a:rPr sz="2000" b="1" spc="-114" dirty="0">
                <a:latin typeface="Trebuchet MS"/>
                <a:cs typeface="Trebuchet MS"/>
              </a:rPr>
              <a:t> </a:t>
            </a:r>
            <a:r>
              <a:rPr sz="2000" b="1" spc="155" dirty="0">
                <a:latin typeface="Trebuchet MS"/>
                <a:cs typeface="Trebuchet MS"/>
              </a:rPr>
              <a:t>και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 rot="1200000">
            <a:off x="4445891" y="1262412"/>
            <a:ext cx="961055" cy="257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25"/>
              </a:lnSpc>
            </a:pPr>
            <a:r>
              <a:rPr sz="2000" b="1" spc="105" dirty="0">
                <a:latin typeface="Trebuchet MS"/>
                <a:cs typeface="Trebuchet MS"/>
              </a:rPr>
              <a:t>θέατρο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8334" y="486060"/>
            <a:ext cx="2287357" cy="30593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7505" y="3874043"/>
            <a:ext cx="2071105" cy="255914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549832" y="648128"/>
            <a:ext cx="3797300" cy="5715635"/>
            <a:chOff x="5549832" y="648128"/>
            <a:chExt cx="3797300" cy="571563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4780" y="648128"/>
              <a:ext cx="2282231" cy="282095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49832" y="3405334"/>
              <a:ext cx="2395746" cy="295823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196849"/>
            <a:ext cx="8153399" cy="69342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0300" y="4083050"/>
            <a:ext cx="4527062" cy="27162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3500" y="958850"/>
            <a:ext cx="4755798" cy="270670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784548" y="273050"/>
            <a:ext cx="4713605" cy="56977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110" dirty="0">
                <a:latin typeface="Trebuchet MS"/>
                <a:cs typeface="Trebuchet MS"/>
              </a:rPr>
              <a:t>Όταν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30" dirty="0">
                <a:latin typeface="Trebuchet MS"/>
                <a:cs typeface="Trebuchet MS"/>
              </a:rPr>
              <a:t>πλένουμε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05" dirty="0">
                <a:latin typeface="Trebuchet MS"/>
                <a:cs typeface="Trebuchet MS"/>
              </a:rPr>
              <a:t>τα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14" dirty="0">
                <a:latin typeface="Trebuchet MS"/>
                <a:cs typeface="Trebuchet MS"/>
              </a:rPr>
              <a:t>δόντια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μας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20" dirty="0">
                <a:latin typeface="Trebuchet MS"/>
                <a:cs typeface="Trebuchet MS"/>
              </a:rPr>
              <a:t>ή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05" dirty="0">
                <a:latin typeface="Trebuchet MS"/>
                <a:cs typeface="Trebuchet MS"/>
              </a:rPr>
              <a:t>τα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χέρια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μας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90" dirty="0">
                <a:latin typeface="Trebuchet MS"/>
                <a:cs typeface="Trebuchet MS"/>
              </a:rPr>
              <a:t>δεν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αφήνουμε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20" dirty="0">
                <a:latin typeface="Trebuchet MS"/>
                <a:cs typeface="Trebuchet MS"/>
              </a:rPr>
              <a:t>τη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05" dirty="0">
                <a:latin typeface="Trebuchet MS"/>
                <a:cs typeface="Trebuchet MS"/>
              </a:rPr>
              <a:t>βρύση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να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τρέχει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0"/>
            <a:ext cx="8458200" cy="690245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093" y="981670"/>
            <a:ext cx="3755079" cy="24970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5654" y="3812285"/>
            <a:ext cx="3707426" cy="247797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784548" y="282774"/>
            <a:ext cx="4356100" cy="52514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100" dirty="0">
                <a:latin typeface="Trebuchet MS"/>
                <a:cs typeface="Trebuchet MS"/>
              </a:rPr>
              <a:t>Όταν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κάνουμε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45" dirty="0">
                <a:latin typeface="Trebuchet MS"/>
                <a:cs typeface="Trebuchet MS"/>
              </a:rPr>
              <a:t>μπάνιο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δεν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γεμίζουμε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την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μπανιέρα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δεν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παίζουμε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ντους</a:t>
            </a:r>
            <a:endParaRPr sz="16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2900" y="501649"/>
            <a:ext cx="8001000" cy="62484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55956" y="2330450"/>
            <a:ext cx="4914900" cy="1563248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170" dirty="0">
                <a:latin typeface="Trebuchet MS"/>
                <a:cs typeface="Trebuchet MS"/>
              </a:rPr>
              <a:t>Οι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μαθητές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συμμετείχαν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πρόγραμμα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-140" dirty="0">
                <a:latin typeface="Trebuchet MS"/>
                <a:cs typeface="Trebuchet MS"/>
              </a:rPr>
              <a:t>: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Κωνσταντίνος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Γιάννης</a:t>
            </a:r>
            <a:endParaRPr sz="1650" dirty="0">
              <a:latin typeface="Trebuchet MS"/>
              <a:cs typeface="Trebuchet MS"/>
            </a:endParaRPr>
          </a:p>
          <a:p>
            <a:pPr marL="12700" marR="2634615">
              <a:lnSpc>
                <a:spcPts val="1950"/>
              </a:lnSpc>
            </a:pPr>
            <a:r>
              <a:rPr sz="1650" b="1" spc="55" dirty="0">
                <a:latin typeface="Trebuchet MS"/>
                <a:cs typeface="Trebuchet MS"/>
              </a:rPr>
              <a:t>Λάζαρος </a:t>
            </a:r>
            <a:r>
              <a:rPr sz="1650" b="1" spc="80" dirty="0">
                <a:latin typeface="Trebuchet MS"/>
                <a:cs typeface="Trebuchet MS"/>
              </a:rPr>
              <a:t>Καραχάλιος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Αντώνης </a:t>
            </a:r>
            <a:r>
              <a:rPr sz="1650" b="1" spc="70" dirty="0">
                <a:latin typeface="Trebuchet MS"/>
                <a:cs typeface="Trebuchet MS"/>
              </a:rPr>
              <a:t>Τζούμας </a:t>
            </a:r>
            <a:r>
              <a:rPr sz="1650" b="1" spc="75" dirty="0">
                <a:latin typeface="Trebuchet MS"/>
                <a:cs typeface="Trebuchet MS"/>
              </a:rPr>
              <a:t> </a:t>
            </a:r>
            <a:r>
              <a:rPr sz="1650" b="1" spc="145" dirty="0">
                <a:latin typeface="Trebuchet MS"/>
                <a:cs typeface="Trebuchet MS"/>
              </a:rPr>
              <a:t>Μαρία </a:t>
            </a:r>
            <a:r>
              <a:rPr sz="1650" b="1" spc="120" dirty="0">
                <a:latin typeface="Trebuchet MS"/>
                <a:cs typeface="Trebuchet MS"/>
              </a:rPr>
              <a:t>Δήμου </a:t>
            </a:r>
            <a:r>
              <a:rPr sz="1650" b="1" spc="12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Κωνσταντίνος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Καψής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Σία\Desktop\εξτρα φωτο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900" y="1111250"/>
            <a:ext cx="7391400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903" y="273050"/>
            <a:ext cx="8577592" cy="647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75089" y="2846497"/>
            <a:ext cx="479806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235" dirty="0"/>
              <a:t>από</a:t>
            </a:r>
            <a:r>
              <a:rPr sz="2750" spc="-125" dirty="0"/>
              <a:t> </a:t>
            </a:r>
            <a:r>
              <a:rPr sz="2750" spc="170" dirty="0"/>
              <a:t>το</a:t>
            </a:r>
            <a:r>
              <a:rPr sz="2750" spc="-120" dirty="0"/>
              <a:t> </a:t>
            </a:r>
            <a:r>
              <a:rPr sz="2750" spc="140" dirty="0"/>
              <a:t>νερό</a:t>
            </a:r>
            <a:r>
              <a:rPr sz="2750" spc="-120" dirty="0"/>
              <a:t> </a:t>
            </a:r>
            <a:r>
              <a:rPr sz="2750" spc="185" dirty="0"/>
              <a:t>στην</a:t>
            </a:r>
            <a:r>
              <a:rPr sz="2750" spc="-120" dirty="0"/>
              <a:t> </a:t>
            </a:r>
            <a:r>
              <a:rPr sz="2750" spc="150" dirty="0"/>
              <a:t>ενέργεια</a:t>
            </a:r>
            <a:endParaRPr sz="2750"/>
          </a:p>
        </p:txBody>
      </p:sp>
      <p:sp>
        <p:nvSpPr>
          <p:cNvPr id="4" name="object 4"/>
          <p:cNvSpPr txBox="1"/>
          <p:nvPr/>
        </p:nvSpPr>
        <p:spPr>
          <a:xfrm rot="20220000">
            <a:off x="2864926" y="1973842"/>
            <a:ext cx="795702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5"/>
              </a:lnSpc>
            </a:pPr>
            <a:r>
              <a:rPr sz="1400" b="1" spc="80" dirty="0">
                <a:latin typeface="Trebuchet MS"/>
                <a:cs typeface="Trebuchet MS"/>
              </a:rPr>
              <a:t>τεύχος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6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4226" y="5581796"/>
            <a:ext cx="2139950" cy="389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b="1" spc="20" dirty="0">
                <a:latin typeface="Trebuchet MS"/>
                <a:cs typeface="Trebuchet MS"/>
              </a:rPr>
              <a:t>Ειδ.</a:t>
            </a:r>
            <a:r>
              <a:rPr sz="1200" b="1" spc="-75" dirty="0">
                <a:latin typeface="Trebuchet MS"/>
                <a:cs typeface="Trebuchet MS"/>
              </a:rPr>
              <a:t> </a:t>
            </a:r>
            <a:r>
              <a:rPr sz="1200" b="1" spc="50" dirty="0">
                <a:latin typeface="Trebuchet MS"/>
                <a:cs typeface="Trebuchet MS"/>
              </a:rPr>
              <a:t>Δημ.</a:t>
            </a:r>
            <a:r>
              <a:rPr sz="1200" b="1" spc="-70" dirty="0">
                <a:latin typeface="Trebuchet MS"/>
                <a:cs typeface="Trebuchet MS"/>
              </a:rPr>
              <a:t> </a:t>
            </a:r>
            <a:r>
              <a:rPr sz="1200" b="1" spc="60" dirty="0">
                <a:latin typeface="Trebuchet MS"/>
                <a:cs typeface="Trebuchet MS"/>
              </a:rPr>
              <a:t>Σχολείο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ts val="1435"/>
              </a:lnSpc>
            </a:pPr>
            <a:r>
              <a:rPr sz="1200" b="1" spc="70" dirty="0">
                <a:latin typeface="Trebuchet MS"/>
                <a:cs typeface="Trebuchet MS"/>
              </a:rPr>
              <a:t>Κωφών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-55" dirty="0">
                <a:latin typeface="Trebuchet MS"/>
                <a:cs typeface="Trebuchet MS"/>
              </a:rPr>
              <a:t>-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65" dirty="0">
                <a:latin typeface="Trebuchet MS"/>
                <a:cs typeface="Trebuchet MS"/>
              </a:rPr>
              <a:t>Βαρηκόων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60" dirty="0">
                <a:latin typeface="Trebuchet MS"/>
                <a:cs typeface="Trebuchet MS"/>
              </a:rPr>
              <a:t>Πάτρας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54499" y="5543674"/>
            <a:ext cx="1638935" cy="4108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sz="1250" b="1" spc="20" dirty="0">
                <a:latin typeface="Trebuchet MS"/>
                <a:cs typeface="Trebuchet MS"/>
              </a:rPr>
              <a:t>Αθ.</a:t>
            </a:r>
            <a:r>
              <a:rPr sz="1250" b="1" spc="-50" dirty="0">
                <a:latin typeface="Trebuchet MS"/>
                <a:cs typeface="Trebuchet MS"/>
              </a:rPr>
              <a:t> </a:t>
            </a:r>
            <a:r>
              <a:rPr sz="1250" b="1" spc="85" dirty="0">
                <a:latin typeface="Trebuchet MS"/>
                <a:cs typeface="Trebuchet MS"/>
              </a:rPr>
              <a:t>Κυριακοπούλου  </a:t>
            </a:r>
            <a:r>
              <a:rPr sz="1250" b="1" spc="80" dirty="0">
                <a:latin typeface="Trebuchet MS"/>
                <a:cs typeface="Trebuchet MS"/>
              </a:rPr>
              <a:t>Λογοθεραπεύτρια</a:t>
            </a:r>
            <a:endParaRPr sz="12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700" y="0"/>
            <a:ext cx="9144000" cy="6705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88882" y="1108104"/>
            <a:ext cx="2734310" cy="52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100"/>
              </a:spcBef>
            </a:pPr>
            <a:r>
              <a:rPr sz="1350" b="1" spc="70" dirty="0">
                <a:latin typeface="Trebuchet MS"/>
                <a:cs typeface="Trebuchet MS"/>
              </a:rPr>
              <a:t>ΠΕΡΙΒΑΛΛΟΝΤΙΚΟ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105" dirty="0">
                <a:latin typeface="Trebuchet MS"/>
                <a:cs typeface="Trebuchet MS"/>
              </a:rPr>
              <a:t>ΠΡΟΓΡΑΜΜΑ  </a:t>
            </a:r>
            <a:r>
              <a:rPr sz="1350" b="1" spc="70" dirty="0">
                <a:latin typeface="Trebuchet MS"/>
                <a:cs typeface="Trebuchet MS"/>
              </a:rPr>
              <a:t>"ΝΕΡΟ-</a:t>
            </a:r>
            <a:r>
              <a:rPr sz="1350" b="1" spc="-65" dirty="0">
                <a:latin typeface="Trebuchet MS"/>
                <a:cs typeface="Trebuchet MS"/>
              </a:rPr>
              <a:t> </a:t>
            </a:r>
            <a:r>
              <a:rPr sz="1350" b="1" spc="85" dirty="0">
                <a:latin typeface="Trebuchet MS"/>
                <a:cs typeface="Trebuchet MS"/>
              </a:rPr>
              <a:t>ΠΗΓΗ</a:t>
            </a:r>
            <a:r>
              <a:rPr sz="1350" b="1" spc="-65" dirty="0">
                <a:latin typeface="Trebuchet MS"/>
                <a:cs typeface="Trebuchet MS"/>
              </a:rPr>
              <a:t> </a:t>
            </a:r>
            <a:r>
              <a:rPr sz="1350" b="1" spc="90" dirty="0">
                <a:latin typeface="Trebuchet MS"/>
                <a:cs typeface="Trebuchet MS"/>
              </a:rPr>
              <a:t>ΖΩΗΣ"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92046" y="5530331"/>
            <a:ext cx="2793254" cy="521334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350" b="1" spc="70" dirty="0">
                <a:latin typeface="Trebuchet MS"/>
                <a:cs typeface="Trebuchet MS"/>
              </a:rPr>
              <a:t>Σχολική</a:t>
            </a:r>
            <a:r>
              <a:rPr sz="1350" b="1" spc="-90" dirty="0">
                <a:latin typeface="Trebuchet MS"/>
                <a:cs typeface="Trebuchet MS"/>
              </a:rPr>
              <a:t> </a:t>
            </a:r>
            <a:r>
              <a:rPr sz="1350" b="1" spc="75" dirty="0">
                <a:latin typeface="Trebuchet MS"/>
                <a:cs typeface="Trebuchet MS"/>
              </a:rPr>
              <a:t>χρονιά</a:t>
            </a:r>
            <a:r>
              <a:rPr sz="1350" b="1" spc="-85" dirty="0">
                <a:latin typeface="Trebuchet MS"/>
                <a:cs typeface="Trebuchet MS"/>
              </a:rPr>
              <a:t> </a:t>
            </a:r>
            <a:r>
              <a:rPr sz="1350" b="1" spc="-30" dirty="0">
                <a:latin typeface="Trebuchet MS"/>
                <a:cs typeface="Trebuchet MS"/>
              </a:rPr>
              <a:t>2022-</a:t>
            </a:r>
            <a:endParaRPr sz="13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350" b="1" spc="-25" dirty="0">
                <a:latin typeface="Trebuchet MS"/>
                <a:cs typeface="Trebuchet MS"/>
              </a:rPr>
              <a:t>2023</a:t>
            </a:r>
            <a:endParaRPr sz="135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9197" y="2144398"/>
            <a:ext cx="4689084" cy="291638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349250"/>
            <a:ext cx="8936997" cy="6324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4620" y="2406650"/>
            <a:ext cx="4367080" cy="4975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50" spc="290" dirty="0"/>
              <a:t>τι</a:t>
            </a:r>
            <a:r>
              <a:rPr sz="3150" spc="-155" dirty="0"/>
              <a:t> </a:t>
            </a:r>
            <a:r>
              <a:rPr sz="3150" spc="250" dirty="0"/>
              <a:t>είναι</a:t>
            </a:r>
            <a:r>
              <a:rPr sz="3150" spc="-155" dirty="0"/>
              <a:t> </a:t>
            </a:r>
            <a:r>
              <a:rPr sz="3150" spc="155" dirty="0"/>
              <a:t>ενέργεια</a:t>
            </a:r>
            <a:r>
              <a:rPr sz="3150" spc="-150" dirty="0"/>
              <a:t> </a:t>
            </a:r>
            <a:r>
              <a:rPr sz="3150" spc="-245" dirty="0"/>
              <a:t>;</a:t>
            </a:r>
            <a:endParaRPr sz="3150" dirty="0"/>
          </a:p>
        </p:txBody>
      </p:sp>
    </p:spTree>
  </p:cSld>
  <p:clrMapOvr>
    <a:masterClrMapping/>
  </p:clrMapOvr>
  <p:transition>
    <p:newsflash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901" y="0"/>
            <a:ext cx="9296400" cy="697865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3201" y="1267577"/>
            <a:ext cx="2392195" cy="20395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4746" y="1391476"/>
            <a:ext cx="2363603" cy="183941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8660" y="1391476"/>
            <a:ext cx="1877539" cy="201096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21735" y="177914"/>
            <a:ext cx="6539230" cy="8223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90" dirty="0">
                <a:latin typeface="Trebuchet MS"/>
                <a:cs typeface="Trebuchet MS"/>
              </a:rPr>
              <a:t>Οι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άνθρωποι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χρειαζόμαστε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ενέργεια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για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περπατάμε,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 </a:t>
            </a:r>
            <a:r>
              <a:rPr sz="1700" b="1" spc="-500" dirty="0">
                <a:latin typeface="Trebuchet MS"/>
                <a:cs typeface="Trebuchet MS"/>
              </a:rPr>
              <a:t> </a:t>
            </a:r>
            <a:r>
              <a:rPr sz="1700" b="1" spc="85" dirty="0">
                <a:latin typeface="Trebuchet MS"/>
                <a:cs typeface="Trebuchet MS"/>
              </a:rPr>
              <a:t>τρέχουμε,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κολυμπάμε,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παίζουμε,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διαβάζουμε,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 </a:t>
            </a:r>
            <a:r>
              <a:rPr sz="1700" b="1" spc="114" dirty="0">
                <a:latin typeface="Trebuchet MS"/>
                <a:cs typeface="Trebuchet MS"/>
              </a:rPr>
              <a:t> </a:t>
            </a:r>
            <a:r>
              <a:rPr sz="1700" b="1" spc="5" dirty="0">
                <a:latin typeface="Trebuchet MS"/>
                <a:cs typeface="Trebuchet MS"/>
              </a:rPr>
              <a:t>κολυμπάμε...</a:t>
            </a:r>
            <a:r>
              <a:rPr sz="1700" spc="5" dirty="0">
                <a:latin typeface="Verdana"/>
                <a:cs typeface="Verdana"/>
              </a:rPr>
              <a:t>.....</a:t>
            </a:r>
            <a:endParaRPr sz="1700" dirty="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48660" y="3878978"/>
            <a:ext cx="3068871" cy="203956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619200" y="4419056"/>
            <a:ext cx="4236085" cy="5556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70" dirty="0">
                <a:latin typeface="Trebuchet MS"/>
                <a:cs typeface="Trebuchet MS"/>
              </a:rPr>
              <a:t>Την</a:t>
            </a:r>
            <a:r>
              <a:rPr sz="1700" b="1" spc="-8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ενέργεια</a:t>
            </a:r>
            <a:r>
              <a:rPr sz="1700" b="1" spc="-80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ο</a:t>
            </a:r>
            <a:r>
              <a:rPr sz="1700" b="1" spc="-8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άνθρωπος</a:t>
            </a:r>
            <a:r>
              <a:rPr sz="1700" b="1" spc="-80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την</a:t>
            </a:r>
            <a:r>
              <a:rPr sz="1700" b="1" spc="-80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παίρνει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από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τρόφιμα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8501" y="0"/>
            <a:ext cx="9372600" cy="697865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6782" y="1343822"/>
            <a:ext cx="3640711" cy="27352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94784" y="2382663"/>
            <a:ext cx="2744829" cy="354540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07943" y="511485"/>
            <a:ext cx="5193665" cy="5556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35" dirty="0">
                <a:latin typeface="Trebuchet MS"/>
                <a:cs typeface="Trebuchet MS"/>
              </a:rPr>
              <a:t>Όλοι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οι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οργανισμοί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στον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πλανήτη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χρειάζονται </a:t>
            </a:r>
            <a:r>
              <a:rPr sz="1700" b="1" spc="-500" dirty="0">
                <a:latin typeface="Trebuchet MS"/>
                <a:cs typeface="Trebuchet MS"/>
              </a:rPr>
              <a:t> </a:t>
            </a:r>
            <a:r>
              <a:rPr sz="1700" b="1" spc="-30" dirty="0">
                <a:latin typeface="Trebuchet MS"/>
                <a:cs typeface="Trebuchet MS"/>
              </a:rPr>
              <a:t>ενέργεια..........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425450"/>
            <a:ext cx="8578215" cy="6324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12348" y="2178049"/>
            <a:ext cx="7291951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105" dirty="0">
                <a:latin typeface="Trebuchet MS"/>
                <a:cs typeface="Trebuchet MS"/>
              </a:rPr>
              <a:t>Όλες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85" dirty="0">
                <a:latin typeface="Trebuchet MS"/>
                <a:cs typeface="Trebuchet MS"/>
              </a:rPr>
              <a:t>οι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10" dirty="0">
                <a:latin typeface="Trebuchet MS"/>
                <a:cs typeface="Trebuchet MS"/>
              </a:rPr>
              <a:t>συσκευές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85" dirty="0">
                <a:latin typeface="Trebuchet MS"/>
                <a:cs typeface="Trebuchet MS"/>
              </a:rPr>
              <a:t>που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65" dirty="0">
                <a:latin typeface="Trebuchet MS"/>
                <a:cs typeface="Trebuchet MS"/>
              </a:rPr>
              <a:t>χρησιμοποιούμε</a:t>
            </a:r>
            <a:endParaRPr sz="225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250" b="1" spc="140" dirty="0">
                <a:latin typeface="Trebuchet MS"/>
                <a:cs typeface="Trebuchet MS"/>
              </a:rPr>
              <a:t>καθημερινά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75" dirty="0">
                <a:latin typeface="Trebuchet MS"/>
                <a:cs typeface="Trebuchet MS"/>
              </a:rPr>
              <a:t>από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50" dirty="0">
                <a:latin typeface="Trebuchet MS"/>
                <a:cs typeface="Trebuchet MS"/>
              </a:rPr>
              <a:t>τις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225" dirty="0">
                <a:latin typeface="Trebuchet MS"/>
                <a:cs typeface="Trebuchet MS"/>
              </a:rPr>
              <a:t>πιο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35" dirty="0">
                <a:latin typeface="Trebuchet MS"/>
                <a:cs typeface="Trebuchet MS"/>
              </a:rPr>
              <a:t>μικρές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10" dirty="0">
                <a:latin typeface="Trebuchet MS"/>
                <a:cs typeface="Trebuchet MS"/>
              </a:rPr>
              <a:t>ως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50" dirty="0">
                <a:latin typeface="Trebuchet MS"/>
                <a:cs typeface="Trebuchet MS"/>
              </a:rPr>
              <a:t>τις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225" dirty="0">
                <a:latin typeface="Trebuchet MS"/>
                <a:cs typeface="Trebuchet MS"/>
              </a:rPr>
              <a:t>πιο </a:t>
            </a:r>
            <a:r>
              <a:rPr sz="2250" b="1" spc="-660" dirty="0">
                <a:latin typeface="Trebuchet MS"/>
                <a:cs typeface="Trebuchet MS"/>
              </a:rPr>
              <a:t> </a:t>
            </a:r>
            <a:r>
              <a:rPr sz="2250" b="1" spc="105" dirty="0">
                <a:latin typeface="Trebuchet MS"/>
                <a:cs typeface="Trebuchet MS"/>
              </a:rPr>
              <a:t>μεγάλες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35" dirty="0">
                <a:latin typeface="Trebuchet MS"/>
                <a:cs typeface="Trebuchet MS"/>
              </a:rPr>
              <a:t>χρειάζονται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80" dirty="0">
                <a:latin typeface="Trebuchet MS"/>
                <a:cs typeface="Trebuchet MS"/>
              </a:rPr>
              <a:t>ενέργεια,</a:t>
            </a:r>
            <a:r>
              <a:rPr sz="2250" b="1" spc="-100" dirty="0">
                <a:latin typeface="Trebuchet MS"/>
                <a:cs typeface="Trebuchet MS"/>
              </a:rPr>
              <a:t> </a:t>
            </a:r>
            <a:r>
              <a:rPr sz="2250" b="1" spc="125" dirty="0">
                <a:latin typeface="Trebuchet MS"/>
                <a:cs typeface="Trebuchet MS"/>
              </a:rPr>
              <a:t>για</a:t>
            </a:r>
            <a:r>
              <a:rPr sz="2250" b="1" spc="-95" dirty="0">
                <a:latin typeface="Trebuchet MS"/>
                <a:cs typeface="Trebuchet MS"/>
              </a:rPr>
              <a:t> </a:t>
            </a:r>
            <a:r>
              <a:rPr sz="2250" b="1" spc="125" dirty="0">
                <a:latin typeface="Trebuchet MS"/>
                <a:cs typeface="Trebuchet MS"/>
              </a:rPr>
              <a:t>να</a:t>
            </a:r>
            <a:endParaRPr sz="22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50" b="1" spc="125" dirty="0">
                <a:latin typeface="Trebuchet MS"/>
                <a:cs typeface="Trebuchet MS"/>
              </a:rPr>
              <a:t>λειτουργήσουν</a:t>
            </a:r>
            <a:endParaRPr sz="22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50"/>
            <a:ext cx="8578215" cy="6629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20700000">
            <a:off x="2643435" y="745796"/>
            <a:ext cx="4172898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25"/>
              </a:lnSpc>
            </a:pPr>
            <a:r>
              <a:rPr sz="3000" b="1" spc="135" baseline="-5555" dirty="0">
                <a:latin typeface="Trebuchet MS"/>
                <a:cs typeface="Trebuchet MS"/>
              </a:rPr>
              <a:t>Ήρθε</a:t>
            </a:r>
            <a:r>
              <a:rPr sz="3000" b="1" spc="-209" baseline="-5555" dirty="0">
                <a:latin typeface="Trebuchet MS"/>
                <a:cs typeface="Trebuchet MS"/>
              </a:rPr>
              <a:t> </a:t>
            </a:r>
            <a:r>
              <a:rPr sz="3000" b="1" spc="225" baseline="-2777" dirty="0">
                <a:latin typeface="Trebuchet MS"/>
                <a:cs typeface="Trebuchet MS"/>
              </a:rPr>
              <a:t>η</a:t>
            </a:r>
            <a:r>
              <a:rPr sz="3000" b="1" spc="-202" baseline="-2777" dirty="0">
                <a:latin typeface="Trebuchet MS"/>
                <a:cs typeface="Trebuchet MS"/>
              </a:rPr>
              <a:t> </a:t>
            </a:r>
            <a:r>
              <a:rPr sz="3000" b="1" spc="187" baseline="-2777" dirty="0">
                <a:latin typeface="Trebuchet MS"/>
                <a:cs typeface="Trebuchet MS"/>
              </a:rPr>
              <a:t>ώρα</a:t>
            </a:r>
            <a:r>
              <a:rPr sz="3000" b="1" spc="-202" baseline="-2777" dirty="0">
                <a:latin typeface="Trebuchet MS"/>
                <a:cs typeface="Trebuchet MS"/>
              </a:rPr>
              <a:t> </a:t>
            </a:r>
            <a:r>
              <a:rPr sz="2000" b="1" spc="125" dirty="0">
                <a:latin typeface="Trebuchet MS"/>
                <a:cs typeface="Trebuchet MS"/>
              </a:rPr>
              <a:t>για</a:t>
            </a:r>
            <a:r>
              <a:rPr sz="2000" b="1" spc="-135" dirty="0">
                <a:latin typeface="Trebuchet MS"/>
                <a:cs typeface="Trebuchet MS"/>
              </a:rPr>
              <a:t> </a:t>
            </a:r>
            <a:r>
              <a:rPr sz="3000" b="1" spc="247" baseline="1388" dirty="0">
                <a:latin typeface="Trebuchet MS"/>
                <a:cs typeface="Trebuchet MS"/>
              </a:rPr>
              <a:t>παραμύθι</a:t>
            </a:r>
            <a:r>
              <a:rPr sz="3000" b="1" spc="-202" baseline="1388" dirty="0">
                <a:latin typeface="Trebuchet MS"/>
                <a:cs typeface="Trebuchet MS"/>
              </a:rPr>
              <a:t> </a:t>
            </a:r>
            <a:r>
              <a:rPr sz="3000" b="1" spc="-232" baseline="6944" dirty="0">
                <a:latin typeface="Trebuchet MS"/>
                <a:cs typeface="Trebuchet MS"/>
              </a:rPr>
              <a:t>!!!</a:t>
            </a:r>
            <a:endParaRPr sz="3000" baseline="6944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3277" y="1839408"/>
            <a:ext cx="5546843" cy="3955232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2301" y="273050"/>
            <a:ext cx="9372600" cy="6553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1644650"/>
            <a:ext cx="4860635" cy="39742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93000" y="425450"/>
            <a:ext cx="7482700" cy="79380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114" dirty="0">
                <a:latin typeface="Trebuchet MS"/>
                <a:cs typeface="Trebuchet MS"/>
              </a:rPr>
              <a:t>Πριν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από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χιλιάδες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χρόνια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οι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άνθρωποι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ανακάλυψαν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τη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φωτιά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αξιοποίησαν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αυτή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την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55" dirty="0">
                <a:latin typeface="Trebuchet MS"/>
                <a:cs typeface="Trebuchet MS"/>
              </a:rPr>
              <a:t>ενέργεια,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ζεσταθεί,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0" dirty="0">
                <a:latin typeface="Trebuchet MS"/>
                <a:cs typeface="Trebuchet MS"/>
              </a:rPr>
              <a:t>φωτίσει </a:t>
            </a:r>
            <a:r>
              <a:rPr sz="1650" b="1" spc="12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τους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χώρους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ζούσε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ψήσει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την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τροφή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του</a:t>
            </a:r>
            <a:endParaRPr sz="165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1735" y="5839124"/>
            <a:ext cx="377507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75" dirty="0">
                <a:latin typeface="Trebuchet MS"/>
                <a:cs typeface="Trebuchet MS"/>
              </a:rPr>
              <a:t>Φωτόδεντρο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70" dirty="0">
                <a:latin typeface="Trebuchet MS"/>
                <a:cs typeface="Trebuchet MS"/>
              </a:rPr>
              <a:t>(διαδραστικά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75" dirty="0">
                <a:latin typeface="Trebuchet MS"/>
                <a:cs typeface="Trebuchet MS"/>
              </a:rPr>
              <a:t>σχολικά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85" dirty="0">
                <a:latin typeface="Trebuchet MS"/>
                <a:cs typeface="Trebuchet MS"/>
              </a:rPr>
              <a:t>βιβλία)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900" y="0"/>
            <a:ext cx="8991600" cy="705485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69820" y="330409"/>
            <a:ext cx="5497195" cy="7727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75" dirty="0">
                <a:latin typeface="Trebuchet MS"/>
                <a:cs typeface="Trebuchet MS"/>
              </a:rPr>
              <a:t>Στη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φύση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παρατηρούμε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διάφορες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πηγές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ενέργειας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-140" dirty="0">
                <a:latin typeface="Trebuchet MS"/>
                <a:cs typeface="Trebuchet MS"/>
              </a:rPr>
              <a:t>: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τον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65" dirty="0">
                <a:latin typeface="Trebuchet MS"/>
                <a:cs typeface="Trebuchet MS"/>
              </a:rPr>
              <a:t>ήλιο,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τον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65" dirty="0">
                <a:latin typeface="Trebuchet MS"/>
                <a:cs typeface="Trebuchet MS"/>
              </a:rPr>
              <a:t>άνεμο,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νερό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στα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ποτάμια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στις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ts val="1889"/>
              </a:lnSpc>
            </a:pPr>
            <a:r>
              <a:rPr sz="1650" b="1" dirty="0">
                <a:latin typeface="Trebuchet MS"/>
                <a:cs typeface="Trebuchet MS"/>
              </a:rPr>
              <a:t>λίμνες.....</a:t>
            </a:r>
            <a:endParaRPr sz="16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3293" y="1240524"/>
            <a:ext cx="2639967" cy="195071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65041" y="1181808"/>
            <a:ext cx="2430317" cy="154396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5381" y="3555918"/>
            <a:ext cx="2957018" cy="19137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54667" y="1269593"/>
            <a:ext cx="2416972" cy="22547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93359" y="3759523"/>
            <a:ext cx="2918079" cy="2078339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2301" y="349250"/>
            <a:ext cx="9372600" cy="6477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69245" y="521015"/>
            <a:ext cx="6947534" cy="102044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150" dirty="0">
                <a:latin typeface="Trebuchet MS"/>
                <a:cs typeface="Trebuchet MS"/>
              </a:rPr>
              <a:t>Ο </a:t>
            </a:r>
            <a:r>
              <a:rPr sz="1650" b="1" spc="95" dirty="0">
                <a:latin typeface="Trebuchet MS"/>
                <a:cs typeface="Trebuchet MS"/>
              </a:rPr>
              <a:t>άνθρωπος </a:t>
            </a:r>
            <a:r>
              <a:rPr sz="1650" b="1" spc="114" dirty="0">
                <a:latin typeface="Trebuchet MS"/>
                <a:cs typeface="Trebuchet MS"/>
              </a:rPr>
              <a:t>αξιοποίησε </a:t>
            </a:r>
            <a:r>
              <a:rPr sz="1650" b="1" spc="100" dirty="0">
                <a:latin typeface="Trebuchet MS"/>
                <a:cs typeface="Trebuchet MS"/>
              </a:rPr>
              <a:t>αυτή </a:t>
            </a:r>
            <a:r>
              <a:rPr sz="1650" b="1" spc="105" dirty="0">
                <a:latin typeface="Trebuchet MS"/>
                <a:cs typeface="Trebuchet MS"/>
              </a:rPr>
              <a:t>την </a:t>
            </a:r>
            <a:r>
              <a:rPr sz="1650" b="1" spc="80" dirty="0">
                <a:latin typeface="Trebuchet MS"/>
                <a:cs typeface="Trebuchet MS"/>
              </a:rPr>
              <a:t>ενέργεια </a:t>
            </a:r>
            <a:r>
              <a:rPr sz="1650" b="1" spc="114" dirty="0">
                <a:latin typeface="Trebuchet MS"/>
                <a:cs typeface="Trebuchet MS"/>
              </a:rPr>
              <a:t>και </a:t>
            </a:r>
            <a:r>
              <a:rPr sz="1650" b="1" spc="85" dirty="0">
                <a:latin typeface="Trebuchet MS"/>
                <a:cs typeface="Trebuchet MS"/>
              </a:rPr>
              <a:t>κατασκεύασε </a:t>
            </a:r>
            <a:r>
              <a:rPr sz="1650" b="1" spc="9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συσκευές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65" dirty="0">
                <a:latin typeface="Trebuchet MS"/>
                <a:cs typeface="Trebuchet MS"/>
              </a:rPr>
              <a:t>μηχανές,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άλλες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απλές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άλλες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65" dirty="0">
                <a:latin typeface="Trebuchet MS"/>
                <a:cs typeface="Trebuchet MS"/>
              </a:rPr>
              <a:t>πιο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55" dirty="0">
                <a:latin typeface="Trebuchet MS"/>
                <a:cs typeface="Trebuchet MS"/>
              </a:rPr>
              <a:t>σύνθετες.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Στην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αρχή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κατασκεύασε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ανεμόμυλους,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νερόμυλους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πλοία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ts val="1895"/>
              </a:lnSpc>
            </a:pPr>
            <a:r>
              <a:rPr sz="1650" b="1" spc="114" dirty="0">
                <a:latin typeface="Trebuchet MS"/>
                <a:cs typeface="Trebuchet MS"/>
              </a:rPr>
              <a:t>κινούνται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τον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άνεμο</a:t>
            </a:r>
            <a:endParaRPr sz="16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4292" y="1715518"/>
            <a:ext cx="2639992" cy="14772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2100" y="1362750"/>
            <a:ext cx="2752005" cy="224949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0931" y="3924541"/>
            <a:ext cx="3010900" cy="189124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03882" y="3831323"/>
            <a:ext cx="3297607" cy="2058622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700" y="349250"/>
            <a:ext cx="9296400" cy="6934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64552" y="501955"/>
            <a:ext cx="7105650" cy="10890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85" dirty="0">
                <a:latin typeface="Trebuchet MS"/>
                <a:cs typeface="Trebuchet MS"/>
              </a:rPr>
              <a:t>Αργότερα </a:t>
            </a:r>
            <a:r>
              <a:rPr sz="1700" b="1" spc="150" dirty="0">
                <a:latin typeface="Trebuchet MS"/>
                <a:cs typeface="Trebuchet MS"/>
              </a:rPr>
              <a:t>οι </a:t>
            </a:r>
            <a:r>
              <a:rPr sz="1700" b="1" spc="135" dirty="0">
                <a:latin typeface="Trebuchet MS"/>
                <a:cs typeface="Trebuchet MS"/>
              </a:rPr>
              <a:t>άνθρωποι χρησιμοποίησαν </a:t>
            </a:r>
            <a:r>
              <a:rPr sz="1700" b="1" spc="125" dirty="0">
                <a:latin typeface="Trebuchet MS"/>
                <a:cs typeface="Trebuchet MS"/>
              </a:rPr>
              <a:t>τις </a:t>
            </a:r>
            <a:r>
              <a:rPr sz="1700" b="1" spc="100" dirty="0">
                <a:latin typeface="Trebuchet MS"/>
                <a:cs typeface="Trebuchet MS"/>
              </a:rPr>
              <a:t>διάφορες </a:t>
            </a:r>
            <a:r>
              <a:rPr sz="1700" b="1" spc="95" dirty="0">
                <a:latin typeface="Trebuchet MS"/>
                <a:cs typeface="Trebuchet MS"/>
              </a:rPr>
              <a:t>μορφές </a:t>
            </a:r>
            <a:r>
              <a:rPr sz="1700" b="1" spc="100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ενέργειας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και</a:t>
            </a:r>
            <a:r>
              <a:rPr sz="1700" b="1" spc="-5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κατασκεύασαν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σύνθετες</a:t>
            </a:r>
            <a:r>
              <a:rPr sz="1700" b="1" spc="-5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συσκευές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55" dirty="0">
                <a:latin typeface="Trebuchet MS"/>
                <a:cs typeface="Trebuchet MS"/>
              </a:rPr>
              <a:t>που</a:t>
            </a:r>
            <a:r>
              <a:rPr sz="1700" b="1" spc="-5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έκαναν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τη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ζωή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τους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85" dirty="0">
                <a:latin typeface="Trebuchet MS"/>
                <a:cs typeface="Trebuchet MS"/>
              </a:rPr>
              <a:t>πιο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75" dirty="0">
                <a:latin typeface="Trebuchet MS"/>
                <a:cs typeface="Trebuchet MS"/>
              </a:rPr>
              <a:t>εύκολη,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τους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βοήθησαν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επικοινωνήσουν,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700" b="1" spc="90" dirty="0">
                <a:latin typeface="Trebuchet MS"/>
                <a:cs typeface="Trebuchet MS"/>
              </a:rPr>
              <a:t>ταξιδέψουν,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30" dirty="0">
                <a:latin typeface="Trebuchet MS"/>
                <a:cs typeface="Trebuchet MS"/>
              </a:rPr>
              <a:t>διασκεδάσουν......</a:t>
            </a:r>
            <a:endParaRPr sz="17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5510" y="1915661"/>
            <a:ext cx="2382664" cy="17822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07739" y="1767409"/>
            <a:ext cx="2691476" cy="18118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6638" y="4117240"/>
            <a:ext cx="2535155" cy="18108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89708" y="3761368"/>
            <a:ext cx="2127539" cy="222711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68584" y="1588231"/>
            <a:ext cx="5596255" cy="4493895"/>
            <a:chOff x="1268584" y="1588231"/>
            <a:chExt cx="5596255" cy="449389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8584" y="1588231"/>
              <a:ext cx="3000142" cy="23989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81381" y="3801200"/>
              <a:ext cx="2883126" cy="228088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newsflash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01650"/>
            <a:ext cx="8860797" cy="64008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2167" y="2482848"/>
            <a:ext cx="6577333" cy="68518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2150" spc="240" dirty="0"/>
              <a:t>Οι</a:t>
            </a:r>
            <a:r>
              <a:rPr sz="2150" spc="-90" dirty="0"/>
              <a:t> </a:t>
            </a:r>
            <a:r>
              <a:rPr sz="2150" spc="165" dirty="0"/>
              <a:t>άνθρωποι</a:t>
            </a:r>
            <a:r>
              <a:rPr sz="2150" spc="-85" dirty="0"/>
              <a:t> </a:t>
            </a:r>
            <a:r>
              <a:rPr sz="2150" spc="135" dirty="0"/>
              <a:t>άρχισαν</a:t>
            </a:r>
            <a:r>
              <a:rPr sz="2150" spc="-85" dirty="0"/>
              <a:t> </a:t>
            </a:r>
            <a:r>
              <a:rPr sz="2150" spc="135" dirty="0"/>
              <a:t>να</a:t>
            </a:r>
            <a:r>
              <a:rPr sz="2150" spc="-90" dirty="0"/>
              <a:t> </a:t>
            </a:r>
            <a:r>
              <a:rPr sz="2150" spc="170" dirty="0"/>
              <a:t>χρησιμοποιούν</a:t>
            </a:r>
            <a:r>
              <a:rPr sz="2150" spc="-85" dirty="0"/>
              <a:t> </a:t>
            </a:r>
            <a:r>
              <a:rPr sz="2150" spc="135" dirty="0"/>
              <a:t>το </a:t>
            </a:r>
            <a:r>
              <a:rPr sz="2150" spc="-635" dirty="0"/>
              <a:t> </a:t>
            </a:r>
            <a:r>
              <a:rPr sz="2150" spc="110" dirty="0"/>
              <a:t>νερό</a:t>
            </a:r>
            <a:r>
              <a:rPr sz="2150" spc="-90" dirty="0"/>
              <a:t> </a:t>
            </a:r>
            <a:r>
              <a:rPr sz="2150" spc="135" dirty="0"/>
              <a:t>για</a:t>
            </a:r>
            <a:r>
              <a:rPr sz="2150" spc="-85" dirty="0"/>
              <a:t> </a:t>
            </a:r>
            <a:r>
              <a:rPr sz="2150" spc="135" dirty="0"/>
              <a:t>να</a:t>
            </a:r>
            <a:r>
              <a:rPr sz="2150" spc="-85" dirty="0"/>
              <a:t> </a:t>
            </a:r>
            <a:r>
              <a:rPr sz="2150" spc="135" dirty="0"/>
              <a:t>παράγουν</a:t>
            </a:r>
            <a:r>
              <a:rPr sz="2150" spc="-85" dirty="0"/>
              <a:t> </a:t>
            </a:r>
            <a:r>
              <a:rPr sz="2150" spc="120" dirty="0"/>
              <a:t>ενέργεια</a:t>
            </a:r>
            <a:endParaRPr sz="2150" dirty="0"/>
          </a:p>
        </p:txBody>
      </p:sp>
    </p:spTree>
  </p:cSld>
  <p:clrMapOvr>
    <a:masterClrMapping/>
  </p:clrMapOvr>
  <p:transition>
    <p:newsflash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700" y="0"/>
            <a:ext cx="9220200" cy="682625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85109" y="3678828"/>
            <a:ext cx="3716956" cy="23731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3028" y="991183"/>
            <a:ext cx="4136305" cy="25256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60290" y="301807"/>
            <a:ext cx="5544820" cy="5041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80" dirty="0">
                <a:latin typeface="Trebuchet MS"/>
                <a:cs typeface="Trebuchet MS"/>
              </a:rPr>
              <a:t>Έτσι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κατασκευάστηκαν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πρώτα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πλοία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τρένα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5" dirty="0">
                <a:latin typeface="Trebuchet MS"/>
                <a:cs typeface="Trebuchet MS"/>
              </a:rPr>
              <a:t>που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κινούνταν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75" dirty="0">
                <a:latin typeface="Trebuchet MS"/>
                <a:cs typeface="Trebuchet MS"/>
              </a:rPr>
              <a:t>ατμό.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0979" y="3932988"/>
            <a:ext cx="4274185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130" dirty="0">
                <a:latin typeface="Trebuchet MS"/>
                <a:cs typeface="Trebuchet MS"/>
              </a:rPr>
              <a:t>Μέσα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στα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20" dirty="0">
                <a:latin typeface="Trebuchet MS"/>
                <a:cs typeface="Trebuchet MS"/>
              </a:rPr>
              <a:t>πλοία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στα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τρένα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υπήρχε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65" dirty="0">
                <a:latin typeface="Trebuchet MS"/>
                <a:cs typeface="Trebuchet MS"/>
              </a:rPr>
              <a:t>ένας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70" dirty="0">
                <a:latin typeface="Trebuchet MS"/>
                <a:cs typeface="Trebuchet MS"/>
              </a:rPr>
              <a:t>μεγάλος</a:t>
            </a:r>
            <a:r>
              <a:rPr sz="1500" b="1" spc="-75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λέβητας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20" dirty="0">
                <a:latin typeface="Trebuchet MS"/>
                <a:cs typeface="Trebuchet MS"/>
              </a:rPr>
              <a:t>με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30" dirty="0">
                <a:latin typeface="Trebuchet MS"/>
                <a:cs typeface="Trebuchet MS"/>
              </a:rPr>
              <a:t>νερό.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20" dirty="0">
                <a:latin typeface="Trebuchet MS"/>
                <a:cs typeface="Trebuchet MS"/>
              </a:rPr>
              <a:t>Από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κάτω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άναβαν </a:t>
            </a:r>
            <a:r>
              <a:rPr sz="1500" b="1" spc="-434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κάρβουνα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-120" dirty="0">
                <a:latin typeface="Trebuchet MS"/>
                <a:cs typeface="Trebuchet MS"/>
              </a:rPr>
              <a:t>,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το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65" dirty="0">
                <a:latin typeface="Trebuchet MS"/>
                <a:cs typeface="Trebuchet MS"/>
              </a:rPr>
              <a:t>νερό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άρχισε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να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βράζει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55" dirty="0">
                <a:latin typeface="Trebuchet MS"/>
                <a:cs typeface="Trebuchet MS"/>
              </a:rPr>
              <a:t>σε  </a:t>
            </a:r>
            <a:r>
              <a:rPr sz="1500" b="1" spc="80" dirty="0">
                <a:latin typeface="Trebuchet MS"/>
                <a:cs typeface="Trebuchet MS"/>
              </a:rPr>
              <a:t>υψηλές</a:t>
            </a:r>
            <a:r>
              <a:rPr sz="1500" b="1" spc="-75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θερμοκρασίες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δημιουργούσε</a:t>
            </a:r>
            <a:endParaRPr sz="1500">
              <a:latin typeface="Trebuchet MS"/>
              <a:cs typeface="Trebuchet MS"/>
            </a:endParaRPr>
          </a:p>
          <a:p>
            <a:pPr marL="12700" marR="168910">
              <a:lnSpc>
                <a:spcPct val="100000"/>
              </a:lnSpc>
              <a:spcBef>
                <a:spcPts val="5"/>
              </a:spcBef>
            </a:pPr>
            <a:r>
              <a:rPr sz="1500" b="1" spc="55" dirty="0">
                <a:latin typeface="Trebuchet MS"/>
                <a:cs typeface="Trebuchet MS"/>
              </a:rPr>
              <a:t>ατμό. </a:t>
            </a:r>
            <a:r>
              <a:rPr sz="1500" b="1" spc="135" dirty="0">
                <a:latin typeface="Trebuchet MS"/>
                <a:cs typeface="Trebuchet MS"/>
              </a:rPr>
              <a:t>Ο </a:t>
            </a:r>
            <a:r>
              <a:rPr sz="1500" b="1" spc="85" dirty="0">
                <a:latin typeface="Trebuchet MS"/>
                <a:cs typeface="Trebuchet MS"/>
              </a:rPr>
              <a:t>ατμός </a:t>
            </a:r>
            <a:r>
              <a:rPr sz="1500" b="1" spc="100" dirty="0">
                <a:latin typeface="Trebuchet MS"/>
                <a:cs typeface="Trebuchet MS"/>
              </a:rPr>
              <a:t>μέσα </a:t>
            </a:r>
            <a:r>
              <a:rPr sz="1500" b="1" spc="114" dirty="0">
                <a:latin typeface="Trebuchet MS"/>
                <a:cs typeface="Trebuchet MS"/>
              </a:rPr>
              <a:t>από </a:t>
            </a:r>
            <a:r>
              <a:rPr sz="1500" b="1" spc="80" dirty="0">
                <a:latin typeface="Trebuchet MS"/>
                <a:cs typeface="Trebuchet MS"/>
              </a:rPr>
              <a:t>σωλήνες </a:t>
            </a:r>
            <a:r>
              <a:rPr sz="1500" b="1" spc="75" dirty="0">
                <a:latin typeface="Trebuchet MS"/>
                <a:cs typeface="Trebuchet MS"/>
              </a:rPr>
              <a:t>έφτανε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στις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μηχανές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70" dirty="0">
                <a:latin typeface="Trebuchet MS"/>
                <a:cs typeface="Trebuchet MS"/>
              </a:rPr>
              <a:t>(ατμομηχανές)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προκαλώντας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έτσι </a:t>
            </a:r>
            <a:r>
              <a:rPr sz="1500" b="1" spc="95" dirty="0">
                <a:latin typeface="Trebuchet MS"/>
                <a:cs typeface="Trebuchet MS"/>
              </a:rPr>
              <a:t>την </a:t>
            </a:r>
            <a:r>
              <a:rPr sz="1500" b="1" spc="100" dirty="0">
                <a:latin typeface="Trebuchet MS"/>
                <a:cs typeface="Trebuchet MS"/>
              </a:rPr>
              <a:t>κίνηση των </a:t>
            </a:r>
            <a:r>
              <a:rPr sz="1500" b="1" spc="85" dirty="0">
                <a:latin typeface="Trebuchet MS"/>
                <a:cs typeface="Trebuchet MS"/>
              </a:rPr>
              <a:t>τρένων </a:t>
            </a:r>
            <a:r>
              <a:rPr sz="1500" b="1" spc="105" dirty="0">
                <a:latin typeface="Trebuchet MS"/>
                <a:cs typeface="Trebuchet MS"/>
              </a:rPr>
              <a:t>και </a:t>
            </a:r>
            <a:r>
              <a:rPr sz="1500" b="1" spc="100" dirty="0">
                <a:latin typeface="Trebuchet MS"/>
                <a:cs typeface="Trebuchet MS"/>
              </a:rPr>
              <a:t>των </a:t>
            </a:r>
            <a:r>
              <a:rPr sz="1500" b="1" spc="10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πλοίων.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77850"/>
            <a:ext cx="9013197" cy="6553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2100" y="2482850"/>
            <a:ext cx="5251393" cy="390756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 rot="10800000" flipV="1">
            <a:off x="2722597" y="1294849"/>
            <a:ext cx="5595902" cy="547201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95" dirty="0">
                <a:latin typeface="Trebuchet MS"/>
                <a:cs typeface="Trebuchet MS"/>
              </a:rPr>
              <a:t>Στη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συνέχεια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οι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άνθρωπο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έφτιαξαν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τους </a:t>
            </a:r>
            <a:r>
              <a:rPr sz="1700" b="1" spc="-500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νερόμυλους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8501" y="273050"/>
            <a:ext cx="9448800" cy="6934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1949450"/>
            <a:ext cx="6213989" cy="466049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12349" y="654050"/>
            <a:ext cx="7238365" cy="9777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204" dirty="0">
                <a:latin typeface="Trebuchet MS"/>
                <a:cs typeface="Trebuchet MS"/>
              </a:rPr>
              <a:t>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δύναμη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5" dirty="0">
                <a:latin typeface="Trebuchet MS"/>
                <a:cs typeface="Trebuchet MS"/>
              </a:rPr>
              <a:t>που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δημιουργεί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πτώση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νερού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από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ψηλά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βοήθεια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80" dirty="0">
                <a:latin typeface="Trebuchet MS"/>
                <a:cs typeface="Trebuchet MS"/>
              </a:rPr>
              <a:t>ενός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μεγάλου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τροχού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κινούνταν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μέσα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στον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νερόμυλο</a:t>
            </a:r>
            <a:endParaRPr sz="1550" dirty="0">
              <a:latin typeface="Trebuchet MS"/>
              <a:cs typeface="Trebuchet MS"/>
            </a:endParaRPr>
          </a:p>
          <a:p>
            <a:pPr marL="12700" marR="220979">
              <a:lnSpc>
                <a:spcPct val="100899"/>
              </a:lnSpc>
            </a:pPr>
            <a:r>
              <a:rPr sz="1550" b="1" spc="100" dirty="0">
                <a:latin typeface="Trebuchet MS"/>
                <a:cs typeface="Trebuchet MS"/>
              </a:rPr>
              <a:t>τεράστιες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πέτρες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(μυλόπετρες)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άλεθαν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σιτάρι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για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φτιάξουν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αλεύρι</a:t>
            </a:r>
            <a:endParaRPr sz="15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654049"/>
            <a:ext cx="8936997" cy="6324601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36678" y="2711450"/>
            <a:ext cx="6186621" cy="102265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  <a:tabLst>
                <a:tab pos="1480185" algn="l"/>
              </a:tabLst>
            </a:pPr>
            <a:r>
              <a:rPr sz="2150" spc="145" dirty="0"/>
              <a:t>Για </a:t>
            </a:r>
            <a:r>
              <a:rPr sz="2150" spc="135" dirty="0"/>
              <a:t>να </a:t>
            </a:r>
            <a:r>
              <a:rPr sz="2150" spc="145" dirty="0"/>
              <a:t>καταλάβουμε </a:t>
            </a:r>
            <a:r>
              <a:rPr sz="2150" spc="125" dirty="0"/>
              <a:t>καλύτερα </a:t>
            </a:r>
            <a:r>
              <a:rPr sz="2150" spc="155" dirty="0"/>
              <a:t>τη </a:t>
            </a:r>
            <a:r>
              <a:rPr sz="2150" spc="160" dirty="0"/>
              <a:t> </a:t>
            </a:r>
            <a:r>
              <a:rPr sz="2150" spc="140" dirty="0"/>
              <a:t>λειτουργία </a:t>
            </a:r>
            <a:r>
              <a:rPr sz="2150" spc="145" dirty="0"/>
              <a:t>του </a:t>
            </a:r>
            <a:r>
              <a:rPr sz="2150" spc="140" dirty="0"/>
              <a:t>νερόμυλου </a:t>
            </a:r>
            <a:r>
              <a:rPr sz="2150" spc="165" dirty="0"/>
              <a:t>είδαμε </a:t>
            </a:r>
            <a:r>
              <a:rPr sz="2150" spc="-635" dirty="0"/>
              <a:t> </a:t>
            </a:r>
            <a:r>
              <a:rPr sz="2150" spc="135" dirty="0"/>
              <a:t>το</a:t>
            </a:r>
            <a:r>
              <a:rPr sz="2150" spc="-85" dirty="0"/>
              <a:t> </a:t>
            </a:r>
            <a:r>
              <a:rPr sz="2150" spc="160" dirty="0"/>
              <a:t>βίντεο</a:t>
            </a:r>
            <a:r>
              <a:rPr sz="2150" dirty="0"/>
              <a:t>	</a:t>
            </a:r>
            <a:r>
              <a:rPr sz="2150" spc="190" dirty="0"/>
              <a:t>"μονοπάτι</a:t>
            </a:r>
            <a:r>
              <a:rPr sz="2150" spc="-85" dirty="0"/>
              <a:t> </a:t>
            </a:r>
            <a:r>
              <a:rPr sz="2150" spc="-90" dirty="0"/>
              <a:t>-</a:t>
            </a:r>
            <a:r>
              <a:rPr sz="2150" spc="-85" dirty="0"/>
              <a:t> </a:t>
            </a:r>
            <a:r>
              <a:rPr sz="2150" spc="130" dirty="0"/>
              <a:t>νερόμυλος</a:t>
            </a:r>
            <a:r>
              <a:rPr sz="2150" spc="-85" dirty="0"/>
              <a:t> </a:t>
            </a:r>
            <a:r>
              <a:rPr sz="2150" spc="235" dirty="0"/>
              <a:t>"</a:t>
            </a:r>
            <a:endParaRPr sz="2150" dirty="0"/>
          </a:p>
        </p:txBody>
      </p:sp>
    </p:spTree>
  </p:cSld>
  <p:clrMapOvr>
    <a:masterClrMapping/>
  </p:clrMapOvr>
  <p:transition>
    <p:newsflash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100" y="273050"/>
            <a:ext cx="9220200" cy="6858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1500" y="1644650"/>
            <a:ext cx="6252112" cy="42506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45778" y="501650"/>
            <a:ext cx="6572250" cy="7368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90" dirty="0">
                <a:latin typeface="Trebuchet MS"/>
                <a:cs typeface="Trebuchet MS"/>
              </a:rPr>
              <a:t>Συνήθως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δίπλα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στο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νερόμυλο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έχτιζαν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60" dirty="0">
                <a:latin typeface="Trebuchet MS"/>
                <a:cs typeface="Trebuchet MS"/>
              </a:rPr>
              <a:t>μια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νεροτριβή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όπου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οι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νοικοκυρές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χωριού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έπλεναν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χαλιά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τις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κουβέρτες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 </a:t>
            </a:r>
            <a:r>
              <a:rPr sz="1550" b="1" spc="110" dirty="0">
                <a:latin typeface="Trebuchet MS"/>
                <a:cs typeface="Trebuchet MS"/>
              </a:rPr>
              <a:t> </a:t>
            </a:r>
            <a:r>
              <a:rPr sz="1550" b="1" spc="145" dirty="0">
                <a:latin typeface="Trebuchet MS"/>
                <a:cs typeface="Trebuchet MS"/>
              </a:rPr>
              <a:t>σπιτιού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50" dirty="0">
                <a:latin typeface="Trebuchet MS"/>
                <a:cs typeface="Trebuchet MS"/>
              </a:rPr>
              <a:t>τους.</a:t>
            </a:r>
            <a:endParaRPr sz="155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2636" y="6140450"/>
            <a:ext cx="6183630" cy="45409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80"/>
              </a:spcBef>
            </a:pPr>
            <a:r>
              <a:rPr sz="1400" b="1" spc="100" dirty="0">
                <a:latin typeface="Trebuchet MS"/>
                <a:cs typeface="Trebuchet MS"/>
              </a:rPr>
              <a:t>Είδαμε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το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10" dirty="0">
                <a:latin typeface="Trebuchet MS"/>
                <a:cs typeface="Trebuchet MS"/>
              </a:rPr>
              <a:t>βίντεο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55" dirty="0">
                <a:latin typeface="Trebuchet MS"/>
                <a:cs typeface="Trebuchet MS"/>
              </a:rPr>
              <a:t>"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10" dirty="0">
                <a:latin typeface="Trebuchet MS"/>
                <a:cs typeface="Trebuchet MS"/>
              </a:rPr>
              <a:t>Νεροτριβή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55" dirty="0">
                <a:latin typeface="Trebuchet MS"/>
                <a:cs typeface="Trebuchet MS"/>
              </a:rPr>
              <a:t>"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για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να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00" dirty="0">
                <a:latin typeface="Trebuchet MS"/>
                <a:cs typeface="Trebuchet MS"/>
              </a:rPr>
              <a:t>κατανοήσουμε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85" dirty="0">
                <a:latin typeface="Trebuchet MS"/>
                <a:cs typeface="Trebuchet MS"/>
              </a:rPr>
              <a:t>καλύτερα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05" dirty="0">
                <a:latin typeface="Trebuchet MS"/>
                <a:cs typeface="Trebuchet MS"/>
              </a:rPr>
              <a:t>την </a:t>
            </a:r>
            <a:r>
              <a:rPr sz="1400" b="1" spc="-405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λειτουργία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spc="85" dirty="0">
                <a:latin typeface="Trebuchet MS"/>
                <a:cs typeface="Trebuchet MS"/>
              </a:rPr>
              <a:t>της</a:t>
            </a:r>
            <a:endParaRPr sz="14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50"/>
            <a:ext cx="8860797" cy="6477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07511" y="806936"/>
            <a:ext cx="7930189" cy="48407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25" dirty="0">
                <a:latin typeface="Trebuchet MS"/>
                <a:cs typeface="Trebuchet MS"/>
              </a:rPr>
              <a:t>Το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Σχολείο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μας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δημιούργησε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ένα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δίκτυο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με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άλλα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τρία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Δημοτικά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Σχολεία </a:t>
            </a:r>
            <a:r>
              <a:rPr sz="1550" b="1" spc="10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της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Πάτρας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δύο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χρόνια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τώρα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κατεβαίνουμε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στο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κέντρο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της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πόλης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μας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πορείες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δρώμενα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για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5" dirty="0" err="1">
                <a:latin typeface="Trebuchet MS"/>
                <a:cs typeface="Trebuchet MS"/>
              </a:rPr>
              <a:t>φωνάξουμε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lang="el-GR" sz="1550" b="1" spc="-60" dirty="0" smtClean="0">
                <a:latin typeface="Trebuchet MS"/>
                <a:cs typeface="Trebuchet MS"/>
              </a:rPr>
              <a:t> </a:t>
            </a:r>
            <a:r>
              <a:rPr sz="1550" b="1" spc="105" dirty="0" err="1" smtClean="0">
                <a:latin typeface="Trebuchet MS"/>
                <a:cs typeface="Trebuchet MS"/>
              </a:rPr>
              <a:t>τα</a:t>
            </a:r>
            <a:r>
              <a:rPr sz="1550" b="1" spc="-60" dirty="0" smtClean="0">
                <a:latin typeface="Trebuchet MS"/>
                <a:cs typeface="Trebuchet MS"/>
              </a:rPr>
              <a:t> </a:t>
            </a:r>
            <a:r>
              <a:rPr lang="el-GR" sz="1550" b="1" spc="-60" dirty="0" smtClean="0">
                <a:latin typeface="Trebuchet MS"/>
                <a:cs typeface="Trebuchet MS"/>
              </a:rPr>
              <a:t>  </a:t>
            </a:r>
            <a:r>
              <a:rPr sz="1550" b="1" spc="130" dirty="0" err="1" smtClean="0">
                <a:latin typeface="Trebuchet MS"/>
                <a:cs typeface="Trebuchet MS"/>
              </a:rPr>
              <a:t>μη</a:t>
            </a:r>
            <a:r>
              <a:rPr lang="el-GR" sz="1550" b="1" spc="130" dirty="0" err="1" smtClean="0">
                <a:latin typeface="Trebuchet MS"/>
                <a:cs typeface="Trebuchet MS"/>
              </a:rPr>
              <a:t>νύματά</a:t>
            </a:r>
            <a:r>
              <a:rPr lang="el-GR" sz="1550" b="1" spc="130" dirty="0" smtClean="0">
                <a:latin typeface="Trebuchet MS"/>
                <a:cs typeface="Trebuchet MS"/>
              </a:rPr>
              <a:t> </a:t>
            </a:r>
            <a:r>
              <a:rPr sz="1550" b="1" spc="-60" dirty="0" smtClean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μας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για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45" dirty="0">
                <a:latin typeface="Trebuchet MS"/>
                <a:cs typeface="Trebuchet MS"/>
              </a:rPr>
              <a:t>νερό,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τις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65" dirty="0">
                <a:latin typeface="Trebuchet MS"/>
                <a:cs typeface="Trebuchet MS"/>
              </a:rPr>
              <a:t>θάλασσες,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περιβάλλον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μας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60" dirty="0">
                <a:latin typeface="Trebuchet MS"/>
                <a:cs typeface="Trebuchet MS"/>
              </a:rPr>
              <a:t>,τις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βιώσιμες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πόλεις,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ισότητα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των </a:t>
            </a:r>
            <a:r>
              <a:rPr sz="1550" b="1" spc="130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φίλων, </a:t>
            </a:r>
            <a:r>
              <a:rPr sz="1550" b="1" spc="100" dirty="0">
                <a:latin typeface="Trebuchet MS"/>
                <a:cs typeface="Trebuchet MS"/>
              </a:rPr>
              <a:t>για </a:t>
            </a:r>
            <a:r>
              <a:rPr sz="1550" b="1" spc="114" dirty="0">
                <a:latin typeface="Trebuchet MS"/>
                <a:cs typeface="Trebuchet MS"/>
              </a:rPr>
              <a:t>την </a:t>
            </a:r>
            <a:r>
              <a:rPr sz="1550" b="1" spc="-20" dirty="0">
                <a:latin typeface="Trebuchet MS"/>
                <a:cs typeface="Trebuchet MS"/>
              </a:rPr>
              <a:t>πείνα...........για </a:t>
            </a:r>
            <a:r>
              <a:rPr sz="1550" b="1" spc="105" dirty="0">
                <a:latin typeface="Trebuchet MS"/>
                <a:cs typeface="Trebuchet MS"/>
              </a:rPr>
              <a:t>να </a:t>
            </a:r>
            <a:r>
              <a:rPr sz="1550" b="1" spc="114" dirty="0">
                <a:latin typeface="Trebuchet MS"/>
                <a:cs typeface="Trebuchet MS"/>
              </a:rPr>
              <a:t>βάλουμε </a:t>
            </a:r>
            <a:r>
              <a:rPr sz="1550" b="1" spc="125" dirty="0">
                <a:latin typeface="Trebuchet MS"/>
                <a:cs typeface="Trebuchet MS"/>
              </a:rPr>
              <a:t>και </a:t>
            </a:r>
            <a:r>
              <a:rPr sz="1550" b="1" spc="120" dirty="0">
                <a:latin typeface="Trebuchet MS"/>
                <a:cs typeface="Trebuchet MS"/>
              </a:rPr>
              <a:t>εμείς </a:t>
            </a:r>
            <a:r>
              <a:rPr sz="1550" b="1" spc="100" dirty="0">
                <a:latin typeface="Trebuchet MS"/>
                <a:cs typeface="Trebuchet MS"/>
              </a:rPr>
              <a:t>το </a:t>
            </a:r>
            <a:r>
              <a:rPr sz="1550" b="1" spc="110" dirty="0">
                <a:latin typeface="Trebuchet MS"/>
                <a:cs typeface="Trebuchet MS"/>
              </a:rPr>
              <a:t>λιθαράκι μας </a:t>
            </a:r>
            <a:r>
              <a:rPr sz="1550" b="1" spc="114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στους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-10" dirty="0">
                <a:latin typeface="Trebuchet MS"/>
                <a:cs typeface="Trebuchet MS"/>
              </a:rPr>
              <a:t>17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80" dirty="0">
                <a:latin typeface="Trebuchet MS"/>
                <a:cs typeface="Trebuchet MS"/>
              </a:rPr>
              <a:t>Στόχους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της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Βιώσιμης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Ανάπτυξης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ΟΗΕ</a:t>
            </a:r>
            <a:endParaRPr sz="15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 dirty="0">
              <a:latin typeface="Trebuchet MS"/>
              <a:cs typeface="Trebuchet MS"/>
            </a:endParaRPr>
          </a:p>
          <a:p>
            <a:pPr marL="12700" marR="55880">
              <a:lnSpc>
                <a:spcPct val="100899"/>
              </a:lnSpc>
              <a:spcBef>
                <a:spcPts val="1310"/>
              </a:spcBef>
            </a:pPr>
            <a:r>
              <a:rPr sz="1550" b="1" spc="170" dirty="0">
                <a:latin typeface="Trebuchet MS"/>
                <a:cs typeface="Trebuchet MS"/>
              </a:rPr>
              <a:t>Να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ευχαριστήσουμε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πολύ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την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Διευθύντρια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Σχολείου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μας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-20" dirty="0">
                <a:latin typeface="Trebuchet MS"/>
                <a:cs typeface="Trebuchet MS"/>
              </a:rPr>
              <a:t>κ.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Αγγελική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Νικολοπούλου </a:t>
            </a:r>
            <a:r>
              <a:rPr sz="1550" b="1" spc="100" dirty="0">
                <a:latin typeface="Trebuchet MS"/>
                <a:cs typeface="Trebuchet MS"/>
              </a:rPr>
              <a:t>για </a:t>
            </a:r>
            <a:r>
              <a:rPr sz="1550" b="1" spc="114" dirty="0">
                <a:latin typeface="Trebuchet MS"/>
                <a:cs typeface="Trebuchet MS"/>
              </a:rPr>
              <a:t>την υποστήριξη </a:t>
            </a:r>
            <a:r>
              <a:rPr sz="1550" b="1" spc="90" dirty="0">
                <a:latin typeface="Trebuchet MS"/>
                <a:cs typeface="Trebuchet MS"/>
              </a:rPr>
              <a:t>της </a:t>
            </a:r>
            <a:r>
              <a:rPr sz="1550" b="1" spc="125" dirty="0">
                <a:latin typeface="Trebuchet MS"/>
                <a:cs typeface="Trebuchet MS"/>
              </a:rPr>
              <a:t>και </a:t>
            </a:r>
            <a:r>
              <a:rPr sz="1550" b="1" spc="120" dirty="0">
                <a:latin typeface="Trebuchet MS"/>
                <a:cs typeface="Trebuchet MS"/>
              </a:rPr>
              <a:t>γιατί </a:t>
            </a:r>
            <a:r>
              <a:rPr sz="1550" b="1" spc="110" dirty="0">
                <a:latin typeface="Trebuchet MS"/>
                <a:cs typeface="Trebuchet MS"/>
              </a:rPr>
              <a:t>μας </a:t>
            </a:r>
            <a:r>
              <a:rPr sz="1550" b="1" spc="105" dirty="0">
                <a:latin typeface="Trebuchet MS"/>
                <a:cs typeface="Trebuchet MS"/>
              </a:rPr>
              <a:t>τα </a:t>
            </a:r>
            <a:r>
              <a:rPr sz="1550" b="1" spc="90" dirty="0">
                <a:latin typeface="Trebuchet MS"/>
                <a:cs typeface="Trebuchet MS"/>
              </a:rPr>
              <a:t>έκανε </a:t>
            </a:r>
            <a:r>
              <a:rPr sz="1550" b="1" spc="95" dirty="0">
                <a:latin typeface="Trebuchet MS"/>
                <a:cs typeface="Trebuchet MS"/>
              </a:rPr>
              <a:t>όλα </a:t>
            </a:r>
            <a:r>
              <a:rPr sz="1550" b="1" spc="100" dirty="0">
                <a:latin typeface="Trebuchet MS"/>
                <a:cs typeface="Trebuchet MS"/>
              </a:rPr>
              <a:t> </a:t>
            </a:r>
            <a:r>
              <a:rPr sz="1550" b="1" spc="65" dirty="0">
                <a:latin typeface="Trebuchet MS"/>
                <a:cs typeface="Trebuchet MS"/>
              </a:rPr>
              <a:t>εύκολα.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65" dirty="0">
                <a:latin typeface="Trebuchet MS"/>
                <a:cs typeface="Trebuchet MS"/>
              </a:rPr>
              <a:t>Την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-20" dirty="0">
                <a:latin typeface="Trebuchet MS"/>
                <a:cs typeface="Trebuchet MS"/>
              </a:rPr>
              <a:t>κ.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Κακαβά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για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την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45" dirty="0">
                <a:latin typeface="Trebuchet MS"/>
                <a:cs typeface="Trebuchet MS"/>
              </a:rPr>
              <a:t>πολύτιμη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βοήθεια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της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στις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κατασκευές</a:t>
            </a:r>
            <a:endParaRPr sz="1550" dirty="0">
              <a:latin typeface="Trebuchet MS"/>
              <a:cs typeface="Trebuchet MS"/>
            </a:endParaRPr>
          </a:p>
          <a:p>
            <a:pPr marL="12700" marR="34290">
              <a:lnSpc>
                <a:spcPct val="100899"/>
              </a:lnSpc>
            </a:pPr>
            <a:r>
              <a:rPr sz="1550" b="1" spc="100" dirty="0">
                <a:latin typeface="Trebuchet MS"/>
                <a:cs typeface="Trebuchet MS"/>
              </a:rPr>
              <a:t>αλλά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τους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υπόλοιπους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εκπαιδευτικούς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σχολείου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για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συμβολή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τους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στο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πρόγραμμα.</a:t>
            </a:r>
            <a:endParaRPr sz="15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50" b="1" spc="114" dirty="0">
                <a:latin typeface="Trebuchet MS"/>
                <a:cs typeface="Trebuchet MS"/>
              </a:rPr>
              <a:t>Επίσης</a:t>
            </a:r>
            <a:r>
              <a:rPr sz="1550" b="1" spc="-8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ευχαριστούμε:</a:t>
            </a:r>
            <a:endParaRPr sz="1550" dirty="0">
              <a:latin typeface="Trebuchet MS"/>
              <a:cs typeface="Trebuchet MS"/>
            </a:endParaRPr>
          </a:p>
          <a:p>
            <a:pPr marL="64135" marR="438150" indent="-52069">
              <a:lnSpc>
                <a:spcPct val="100899"/>
              </a:lnSpc>
              <a:buChar char="-"/>
              <a:tabLst>
                <a:tab pos="129539" algn="l"/>
              </a:tabLst>
            </a:pPr>
            <a:r>
              <a:rPr sz="1550" b="1" spc="114" dirty="0">
                <a:latin typeface="Trebuchet MS"/>
                <a:cs typeface="Trebuchet MS"/>
              </a:rPr>
              <a:t>τις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Διευθύντριες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εκπαιδευτικούς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των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5" dirty="0">
                <a:latin typeface="Trebuchet MS"/>
                <a:cs typeface="Trebuchet MS"/>
              </a:rPr>
              <a:t>υπολοίπων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σχολείων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για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άψογη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75" dirty="0">
                <a:latin typeface="Trebuchet MS"/>
                <a:cs typeface="Trebuchet MS"/>
              </a:rPr>
              <a:t>συνεργασία.</a:t>
            </a:r>
            <a:endParaRPr sz="1550" dirty="0">
              <a:latin typeface="Trebuchet MS"/>
              <a:cs typeface="Trebuchet MS"/>
            </a:endParaRPr>
          </a:p>
          <a:p>
            <a:pPr marL="12700" marR="758825">
              <a:lnSpc>
                <a:spcPct val="100899"/>
              </a:lnSpc>
              <a:buChar char="-"/>
              <a:tabLst>
                <a:tab pos="129539" algn="l"/>
              </a:tabLst>
            </a:pPr>
            <a:r>
              <a:rPr sz="1550" b="1" spc="65" dirty="0">
                <a:latin typeface="Trebuchet MS"/>
                <a:cs typeface="Trebuchet MS"/>
              </a:rPr>
              <a:t>Την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-20" dirty="0">
                <a:latin typeface="Trebuchet MS"/>
                <a:cs typeface="Trebuchet MS"/>
              </a:rPr>
              <a:t>κ.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55" dirty="0">
                <a:latin typeface="Trebuchet MS"/>
                <a:cs typeface="Trebuchet MS"/>
              </a:rPr>
              <a:t>Μάρω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Γαλάνη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καθηγήτρια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στο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45" dirty="0">
                <a:latin typeface="Trebuchet MS"/>
                <a:cs typeface="Trebuchet MS"/>
              </a:rPr>
              <a:t>ΤΕπΕΚΕ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Πανεπιστημίου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Πατρών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για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χορογραφία</a:t>
            </a:r>
            <a:endParaRPr sz="1550" dirty="0">
              <a:latin typeface="Trebuchet MS"/>
              <a:cs typeface="Trebuchet MS"/>
            </a:endParaRPr>
          </a:p>
          <a:p>
            <a:pPr marL="128905" indent="-116839">
              <a:lnSpc>
                <a:spcPct val="100000"/>
              </a:lnSpc>
              <a:spcBef>
                <a:spcPts val="15"/>
              </a:spcBef>
              <a:buChar char="-"/>
              <a:tabLst>
                <a:tab pos="129539" algn="l"/>
              </a:tabLst>
            </a:pPr>
            <a:r>
              <a:rPr sz="1550" b="1" spc="55" dirty="0">
                <a:latin typeface="Trebuchet MS"/>
                <a:cs typeface="Trebuchet MS"/>
              </a:rPr>
              <a:t>Τον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εικαστικό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-20" dirty="0">
                <a:latin typeface="Trebuchet MS"/>
                <a:cs typeface="Trebuchet MS"/>
              </a:rPr>
              <a:t>κ.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Διονύση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Παντελή</a:t>
            </a:r>
            <a:endParaRPr sz="15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701" y="425450"/>
            <a:ext cx="8861418" cy="6477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21879" y="616314"/>
            <a:ext cx="7282421" cy="7546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b="1" spc="110" dirty="0">
                <a:solidFill>
                  <a:srgbClr val="1F1F1F"/>
                </a:solidFill>
                <a:latin typeface="Trebuchet MS"/>
                <a:cs typeface="Trebuchet MS"/>
              </a:rPr>
              <a:t>βάζουμε</a:t>
            </a:r>
            <a:r>
              <a:rPr sz="2400" b="1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400" b="1" spc="110" dirty="0">
                <a:solidFill>
                  <a:srgbClr val="1F1F1F"/>
                </a:solidFill>
                <a:latin typeface="Trebuchet MS"/>
                <a:cs typeface="Trebuchet MS"/>
              </a:rPr>
              <a:t>φαντασία</a:t>
            </a:r>
            <a:r>
              <a:rPr sz="2400" b="1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400" b="1" spc="125" dirty="0">
                <a:solidFill>
                  <a:srgbClr val="1F1F1F"/>
                </a:solidFill>
                <a:latin typeface="Trebuchet MS"/>
                <a:cs typeface="Trebuchet MS"/>
              </a:rPr>
              <a:t>και</a:t>
            </a:r>
            <a:r>
              <a:rPr sz="2400" b="1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400" b="1" spc="114" dirty="0">
                <a:solidFill>
                  <a:srgbClr val="1F1F1F"/>
                </a:solidFill>
                <a:latin typeface="Trebuchet MS"/>
                <a:cs typeface="Trebuchet MS"/>
              </a:rPr>
              <a:t>φτιάχνουμε</a:t>
            </a:r>
            <a:r>
              <a:rPr sz="2400" b="1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1F1F1F"/>
                </a:solidFill>
                <a:latin typeface="Trebuchet MS"/>
                <a:cs typeface="Trebuchet MS"/>
              </a:rPr>
              <a:t>ο</a:t>
            </a:r>
            <a:r>
              <a:rPr sz="2400" b="1" spc="-6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1F1F1F"/>
                </a:solidFill>
                <a:latin typeface="Trebuchet MS"/>
                <a:cs typeface="Trebuchet MS"/>
              </a:rPr>
              <a:t>καθένας</a:t>
            </a:r>
            <a:r>
              <a:rPr sz="2400" b="1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400" b="1" spc="100" dirty="0">
                <a:solidFill>
                  <a:srgbClr val="1F1F1F"/>
                </a:solidFill>
                <a:latin typeface="Trebuchet MS"/>
                <a:cs typeface="Trebuchet MS"/>
              </a:rPr>
              <a:t>το</a:t>
            </a:r>
            <a:r>
              <a:rPr sz="2400" b="1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400" b="1" spc="110" dirty="0">
                <a:solidFill>
                  <a:srgbClr val="1F1F1F"/>
                </a:solidFill>
                <a:latin typeface="Trebuchet MS"/>
                <a:cs typeface="Trebuchet MS"/>
              </a:rPr>
              <a:t>δικό</a:t>
            </a:r>
            <a:r>
              <a:rPr sz="2400" b="1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1F1F1F"/>
                </a:solidFill>
                <a:latin typeface="Trebuchet MS"/>
                <a:cs typeface="Trebuchet MS"/>
              </a:rPr>
              <a:t>του</a:t>
            </a:r>
            <a:r>
              <a:rPr sz="2400" b="1" spc="-5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400" b="1" spc="130" dirty="0">
                <a:solidFill>
                  <a:srgbClr val="1F1F1F"/>
                </a:solidFill>
                <a:latin typeface="Trebuchet MS"/>
                <a:cs typeface="Trebuchet MS"/>
              </a:rPr>
              <a:t>παραμύθι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1900" y="2025650"/>
            <a:ext cx="3459629" cy="447940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 rot="21120000">
            <a:off x="1242093" y="2203271"/>
            <a:ext cx="2970309" cy="257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25"/>
              </a:lnSpc>
            </a:pPr>
            <a:r>
              <a:rPr sz="2000" b="1" spc="140" dirty="0">
                <a:solidFill>
                  <a:srgbClr val="1F1F1F"/>
                </a:solidFill>
                <a:latin typeface="Trebuchet MS"/>
                <a:cs typeface="Trebuchet MS"/>
              </a:rPr>
              <a:t>στέλνουμε</a:t>
            </a:r>
            <a:r>
              <a:rPr sz="2000" b="1" spc="-10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000" b="1" spc="135" dirty="0">
                <a:solidFill>
                  <a:srgbClr val="1F1F1F"/>
                </a:solidFill>
                <a:latin typeface="Trebuchet MS"/>
                <a:cs typeface="Trebuchet MS"/>
              </a:rPr>
              <a:t>τα</a:t>
            </a:r>
            <a:r>
              <a:rPr sz="2000" b="1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000" b="1" spc="145" dirty="0">
                <a:solidFill>
                  <a:srgbClr val="1F1F1F"/>
                </a:solidFill>
                <a:latin typeface="Trebuchet MS"/>
                <a:cs typeface="Trebuchet MS"/>
              </a:rPr>
              <a:t>δικά</a:t>
            </a:r>
            <a:r>
              <a:rPr sz="2000" b="1" spc="-100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2000" b="1" spc="135" dirty="0">
                <a:solidFill>
                  <a:srgbClr val="1F1F1F"/>
                </a:solidFill>
                <a:latin typeface="Trebuchet MS"/>
                <a:cs typeface="Trebuchet MS"/>
              </a:rPr>
              <a:t>μας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 rot="21120000">
            <a:off x="1285558" y="2620767"/>
            <a:ext cx="1325165" cy="257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25"/>
              </a:lnSpc>
            </a:pPr>
            <a:r>
              <a:rPr sz="2000" b="1" spc="165" dirty="0">
                <a:solidFill>
                  <a:srgbClr val="1F1F1F"/>
                </a:solidFill>
                <a:latin typeface="Trebuchet MS"/>
                <a:cs typeface="Trebuchet MS"/>
              </a:rPr>
              <a:t>μηνύματα</a:t>
            </a:r>
            <a:endParaRPr sz="2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700" y="196850"/>
            <a:ext cx="9296400" cy="6553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65127" y="663976"/>
            <a:ext cx="4653915" cy="52514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100" dirty="0">
                <a:latin typeface="Trebuchet MS"/>
                <a:cs typeface="Trebuchet MS"/>
              </a:rPr>
              <a:t>Πολύ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65" dirty="0">
                <a:latin typeface="Trebuchet MS"/>
                <a:cs typeface="Trebuchet MS"/>
              </a:rPr>
              <a:t>αργότερα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οι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άνθρωποι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κατασκεύασαν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55" dirty="0">
                <a:latin typeface="Trebuchet MS"/>
                <a:cs typeface="Trebuchet MS"/>
              </a:rPr>
              <a:t>φράγματα.</a:t>
            </a:r>
            <a:endParaRPr sz="16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0499" y="1686924"/>
            <a:ext cx="6490378" cy="4250673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349250"/>
            <a:ext cx="8578215" cy="6858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 rot="10800000" flipV="1">
            <a:off x="3218192" y="1099130"/>
            <a:ext cx="3652507" cy="405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105" dirty="0"/>
              <a:t>Τι</a:t>
            </a:r>
            <a:r>
              <a:rPr sz="2550" spc="-130" dirty="0"/>
              <a:t> </a:t>
            </a:r>
            <a:r>
              <a:rPr sz="2550" spc="200" dirty="0"/>
              <a:t>είναι</a:t>
            </a:r>
            <a:r>
              <a:rPr sz="2550" spc="-130" dirty="0"/>
              <a:t> </a:t>
            </a:r>
            <a:r>
              <a:rPr sz="2550" spc="145" dirty="0"/>
              <a:t>το</a:t>
            </a:r>
            <a:r>
              <a:rPr sz="2550" spc="-125" dirty="0"/>
              <a:t> </a:t>
            </a:r>
            <a:r>
              <a:rPr sz="2550" spc="120" dirty="0"/>
              <a:t>φράγμα</a:t>
            </a:r>
            <a:endParaRPr sz="2550" dirty="0"/>
          </a:p>
        </p:txBody>
      </p:sp>
      <p:sp>
        <p:nvSpPr>
          <p:cNvPr id="4" name="object 4"/>
          <p:cNvSpPr txBox="1"/>
          <p:nvPr/>
        </p:nvSpPr>
        <p:spPr>
          <a:xfrm>
            <a:off x="1712349" y="2559050"/>
            <a:ext cx="7161530" cy="20903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35"/>
              </a:lnSpc>
              <a:spcBef>
                <a:spcPts val="100"/>
              </a:spcBef>
              <a:tabLst>
                <a:tab pos="4124960" algn="l"/>
              </a:tabLst>
            </a:pPr>
            <a:r>
              <a:rPr sz="1950" b="1" spc="15" dirty="0">
                <a:latin typeface="Trebuchet MS"/>
                <a:cs typeface="Trebuchet MS"/>
              </a:rPr>
              <a:t>Το</a:t>
            </a:r>
            <a:r>
              <a:rPr sz="1950" b="1" spc="-75" dirty="0">
                <a:latin typeface="Trebuchet MS"/>
                <a:cs typeface="Trebuchet MS"/>
              </a:rPr>
              <a:t> </a:t>
            </a:r>
            <a:r>
              <a:rPr sz="1950" b="1" spc="90" dirty="0">
                <a:latin typeface="Trebuchet MS"/>
                <a:cs typeface="Trebuchet MS"/>
              </a:rPr>
              <a:t>φράγμα</a:t>
            </a:r>
            <a:r>
              <a:rPr sz="1950" b="1" spc="-70" dirty="0">
                <a:latin typeface="Trebuchet MS"/>
                <a:cs typeface="Trebuchet MS"/>
              </a:rPr>
              <a:t> </a:t>
            </a:r>
            <a:r>
              <a:rPr sz="1950" b="1" spc="155" dirty="0">
                <a:latin typeface="Trebuchet MS"/>
                <a:cs typeface="Trebuchet MS"/>
              </a:rPr>
              <a:t>είναι</a:t>
            </a:r>
            <a:r>
              <a:rPr sz="1950" b="1" spc="-75" dirty="0">
                <a:latin typeface="Trebuchet MS"/>
                <a:cs typeface="Trebuchet MS"/>
              </a:rPr>
              <a:t> </a:t>
            </a:r>
            <a:r>
              <a:rPr sz="1950" b="1" spc="180" dirty="0">
                <a:latin typeface="Trebuchet MS"/>
                <a:cs typeface="Trebuchet MS"/>
              </a:rPr>
              <a:t>μία</a:t>
            </a:r>
            <a:r>
              <a:rPr sz="1950" b="1" spc="-70" dirty="0">
                <a:latin typeface="Trebuchet MS"/>
                <a:cs typeface="Trebuchet MS"/>
              </a:rPr>
              <a:t> </a:t>
            </a:r>
            <a:r>
              <a:rPr sz="1950" b="1" spc="105" dirty="0">
                <a:latin typeface="Trebuchet MS"/>
                <a:cs typeface="Trebuchet MS"/>
              </a:rPr>
              <a:t>κατασκευή	</a:t>
            </a:r>
            <a:r>
              <a:rPr sz="1950" b="1" spc="160" dirty="0">
                <a:latin typeface="Trebuchet MS"/>
                <a:cs typeface="Trebuchet MS"/>
              </a:rPr>
              <a:t>που</a:t>
            </a:r>
            <a:r>
              <a:rPr sz="1950" b="1" spc="-100" dirty="0">
                <a:latin typeface="Trebuchet MS"/>
                <a:cs typeface="Trebuchet MS"/>
              </a:rPr>
              <a:t> </a:t>
            </a:r>
            <a:r>
              <a:rPr sz="1950" b="1" spc="145" dirty="0">
                <a:latin typeface="Trebuchet MS"/>
                <a:cs typeface="Trebuchet MS"/>
              </a:rPr>
              <a:t>μοιάζει</a:t>
            </a:r>
            <a:r>
              <a:rPr sz="1950" b="1" spc="-100" dirty="0">
                <a:latin typeface="Trebuchet MS"/>
                <a:cs typeface="Trebuchet MS"/>
              </a:rPr>
              <a:t> </a:t>
            </a:r>
            <a:r>
              <a:rPr sz="1950" b="1" spc="155" dirty="0">
                <a:latin typeface="Trebuchet MS"/>
                <a:cs typeface="Trebuchet MS"/>
              </a:rPr>
              <a:t>με</a:t>
            </a:r>
            <a:r>
              <a:rPr sz="1950" b="1" spc="-100" dirty="0">
                <a:latin typeface="Trebuchet MS"/>
                <a:cs typeface="Trebuchet MS"/>
              </a:rPr>
              <a:t> </a:t>
            </a:r>
            <a:r>
              <a:rPr sz="1950" b="1" spc="75" dirty="0">
                <a:latin typeface="Trebuchet MS"/>
                <a:cs typeface="Trebuchet MS"/>
              </a:rPr>
              <a:t>τοίχο.</a:t>
            </a:r>
            <a:endParaRPr sz="1950" dirty="0">
              <a:latin typeface="Trebuchet MS"/>
              <a:cs typeface="Trebuchet MS"/>
            </a:endParaRPr>
          </a:p>
          <a:p>
            <a:pPr marL="12700" marR="5080">
              <a:lnSpc>
                <a:spcPts val="2330"/>
              </a:lnSpc>
              <a:spcBef>
                <a:spcPts val="80"/>
              </a:spcBef>
            </a:pPr>
            <a:r>
              <a:rPr sz="1950" b="1" spc="135" dirty="0">
                <a:latin typeface="Trebuchet MS"/>
                <a:cs typeface="Trebuchet MS"/>
              </a:rPr>
              <a:t>Δημιουργείται </a:t>
            </a:r>
            <a:r>
              <a:rPr sz="1950" b="1" spc="100" dirty="0">
                <a:latin typeface="Trebuchet MS"/>
                <a:cs typeface="Trebuchet MS"/>
              </a:rPr>
              <a:t>κάθετα </a:t>
            </a:r>
            <a:r>
              <a:rPr sz="1950" b="1" spc="120" dirty="0">
                <a:latin typeface="Trebuchet MS"/>
                <a:cs typeface="Trebuchet MS"/>
              </a:rPr>
              <a:t>στην </a:t>
            </a:r>
            <a:r>
              <a:rPr sz="1950" b="1" spc="130" dirty="0">
                <a:latin typeface="Trebuchet MS"/>
                <a:cs typeface="Trebuchet MS"/>
              </a:rPr>
              <a:t>κοίτη </a:t>
            </a:r>
            <a:r>
              <a:rPr sz="1950" b="1" spc="85" dirty="0">
                <a:latin typeface="Trebuchet MS"/>
                <a:cs typeface="Trebuchet MS"/>
              </a:rPr>
              <a:t>ενός </a:t>
            </a:r>
            <a:r>
              <a:rPr sz="1950" b="1" spc="145" dirty="0">
                <a:latin typeface="Trebuchet MS"/>
                <a:cs typeface="Trebuchet MS"/>
              </a:rPr>
              <a:t>ποταμού </a:t>
            </a:r>
            <a:r>
              <a:rPr sz="1950" b="1" spc="110" dirty="0">
                <a:latin typeface="Trebuchet MS"/>
                <a:cs typeface="Trebuchet MS"/>
              </a:rPr>
              <a:t>για να </a:t>
            </a:r>
            <a:r>
              <a:rPr sz="1950" b="1" spc="114" dirty="0">
                <a:latin typeface="Trebuchet MS"/>
                <a:cs typeface="Trebuchet MS"/>
              </a:rPr>
              <a:t> </a:t>
            </a:r>
            <a:r>
              <a:rPr sz="1950" b="1" spc="105" dirty="0">
                <a:latin typeface="Trebuchet MS"/>
                <a:cs typeface="Trebuchet MS"/>
              </a:rPr>
              <a:t>συγκρατήσει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το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40" dirty="0">
                <a:latin typeface="Trebuchet MS"/>
                <a:cs typeface="Trebuchet MS"/>
              </a:rPr>
              <a:t>νερό.</a:t>
            </a:r>
            <a:r>
              <a:rPr sz="1950" b="1" spc="-80" dirty="0">
                <a:latin typeface="Trebuchet MS"/>
                <a:cs typeface="Trebuchet MS"/>
              </a:rPr>
              <a:t> </a:t>
            </a:r>
            <a:r>
              <a:rPr sz="1950" b="1" spc="85" dirty="0">
                <a:latin typeface="Trebuchet MS"/>
                <a:cs typeface="Trebuchet MS"/>
              </a:rPr>
              <a:t>Έτσι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25" dirty="0">
                <a:latin typeface="Trebuchet MS"/>
                <a:cs typeface="Trebuchet MS"/>
              </a:rPr>
              <a:t>φτιάχνεται</a:t>
            </a:r>
            <a:r>
              <a:rPr sz="1950" b="1" spc="-80" dirty="0">
                <a:latin typeface="Trebuchet MS"/>
                <a:cs typeface="Trebuchet MS"/>
              </a:rPr>
              <a:t> </a:t>
            </a:r>
            <a:r>
              <a:rPr sz="1950" b="1" spc="125" dirty="0">
                <a:latin typeface="Trebuchet MS"/>
                <a:cs typeface="Trebuchet MS"/>
              </a:rPr>
              <a:t>εκεί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80" dirty="0">
                <a:latin typeface="Trebuchet MS"/>
                <a:cs typeface="Trebuchet MS"/>
              </a:rPr>
              <a:t>μια</a:t>
            </a:r>
            <a:r>
              <a:rPr sz="1950" b="1" spc="-8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δεξαμενή </a:t>
            </a:r>
            <a:r>
              <a:rPr sz="1950" b="1" spc="-575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νερού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δηλαδή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80" dirty="0">
                <a:latin typeface="Trebuchet MS"/>
                <a:cs typeface="Trebuchet MS"/>
              </a:rPr>
              <a:t>μία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τεχνητή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λίμνη.Αυτό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το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90" dirty="0">
                <a:latin typeface="Trebuchet MS"/>
                <a:cs typeface="Trebuchet MS"/>
              </a:rPr>
              <a:t>νερό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το</a:t>
            </a:r>
            <a:endParaRPr sz="1950" dirty="0">
              <a:latin typeface="Trebuchet MS"/>
              <a:cs typeface="Trebuchet MS"/>
            </a:endParaRPr>
          </a:p>
          <a:p>
            <a:pPr marL="12700">
              <a:lnSpc>
                <a:spcPts val="2235"/>
              </a:lnSpc>
            </a:pPr>
            <a:r>
              <a:rPr sz="1950" b="1" spc="145" dirty="0">
                <a:latin typeface="Trebuchet MS"/>
                <a:cs typeface="Trebuchet MS"/>
              </a:rPr>
              <a:t>χρησιμοποιούμε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για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25" dirty="0">
                <a:latin typeface="Trebuchet MS"/>
                <a:cs typeface="Trebuchet MS"/>
              </a:rPr>
              <a:t>την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70" dirty="0">
                <a:latin typeface="Trebuchet MS"/>
                <a:cs typeface="Trebuchet MS"/>
              </a:rPr>
              <a:t>ύδρευση,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για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να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40" dirty="0">
                <a:latin typeface="Trebuchet MS"/>
                <a:cs typeface="Trebuchet MS"/>
              </a:rPr>
              <a:t>ποτίζουν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60" dirty="0">
                <a:latin typeface="Trebuchet MS"/>
                <a:cs typeface="Trebuchet MS"/>
              </a:rPr>
              <a:t>οι</a:t>
            </a:r>
            <a:endParaRPr sz="1950" dirty="0">
              <a:latin typeface="Trebuchet MS"/>
              <a:cs typeface="Trebuchet MS"/>
            </a:endParaRPr>
          </a:p>
          <a:p>
            <a:pPr marL="12700" marR="1078865">
              <a:lnSpc>
                <a:spcPts val="2330"/>
              </a:lnSpc>
              <a:spcBef>
                <a:spcPts val="80"/>
              </a:spcBef>
            </a:pPr>
            <a:r>
              <a:rPr sz="1950" b="1" spc="90" dirty="0">
                <a:latin typeface="Trebuchet MS"/>
                <a:cs typeface="Trebuchet MS"/>
              </a:rPr>
              <a:t>γεωργοί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τα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χωράφια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τους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40" dirty="0">
                <a:latin typeface="Trebuchet MS"/>
                <a:cs typeface="Trebuchet MS"/>
              </a:rPr>
              <a:t>και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για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25" dirty="0">
                <a:latin typeface="Trebuchet MS"/>
                <a:cs typeface="Trebuchet MS"/>
              </a:rPr>
              <a:t>την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00" dirty="0">
                <a:latin typeface="Trebuchet MS"/>
                <a:cs typeface="Trebuchet MS"/>
              </a:rPr>
              <a:t>παραγωγή </a:t>
            </a:r>
            <a:r>
              <a:rPr sz="1950" b="1" spc="-570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ηλεκτρικού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75" dirty="0">
                <a:latin typeface="Trebuchet MS"/>
                <a:cs typeface="Trebuchet MS"/>
              </a:rPr>
              <a:t>ρεύματος.</a:t>
            </a:r>
            <a:endParaRPr sz="19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425450"/>
            <a:ext cx="9220200" cy="6324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79063" y="5378449"/>
            <a:ext cx="7131050" cy="111985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80"/>
              </a:spcBef>
            </a:pPr>
            <a:r>
              <a:rPr sz="1400" b="1" spc="130" dirty="0">
                <a:latin typeface="Trebuchet MS"/>
                <a:cs typeface="Trebuchet MS"/>
              </a:rPr>
              <a:t>Από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το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80" dirty="0">
                <a:latin typeface="Trebuchet MS"/>
                <a:cs typeface="Trebuchet MS"/>
              </a:rPr>
              <a:t>φράγμα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ρέει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συγκεκριμένη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110" dirty="0">
                <a:latin typeface="Trebuchet MS"/>
                <a:cs typeface="Trebuchet MS"/>
              </a:rPr>
              <a:t>ποσότητα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85" dirty="0">
                <a:latin typeface="Trebuchet MS"/>
                <a:cs typeface="Trebuchet MS"/>
              </a:rPr>
              <a:t>νερού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85" dirty="0">
                <a:latin typeface="Trebuchet MS"/>
                <a:cs typeface="Trebuchet MS"/>
              </a:rPr>
              <a:t>σε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ένα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85" dirty="0">
                <a:latin typeface="Trebuchet MS"/>
                <a:cs typeface="Trebuchet MS"/>
              </a:rPr>
              <a:t>υδατοφράχτη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114" dirty="0">
                <a:latin typeface="Trebuchet MS"/>
                <a:cs typeface="Trebuchet MS"/>
              </a:rPr>
              <a:t>και </a:t>
            </a:r>
            <a:r>
              <a:rPr sz="1400" b="1" spc="120" dirty="0">
                <a:latin typeface="Trebuchet MS"/>
                <a:cs typeface="Trebuchet MS"/>
              </a:rPr>
              <a:t> </a:t>
            </a:r>
            <a:r>
              <a:rPr sz="1400" b="1" spc="105" dirty="0">
                <a:latin typeface="Trebuchet MS"/>
                <a:cs typeface="Trebuchet MS"/>
              </a:rPr>
              <a:t>περιστρέφει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145" dirty="0">
                <a:latin typeface="Trebuchet MS"/>
                <a:cs typeface="Trebuchet MS"/>
              </a:rPr>
              <a:t>μία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120" dirty="0">
                <a:latin typeface="Trebuchet MS"/>
                <a:cs typeface="Trebuchet MS"/>
              </a:rPr>
              <a:t>τουρμπίνα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130" dirty="0">
                <a:latin typeface="Trebuchet MS"/>
                <a:cs typeface="Trebuchet MS"/>
              </a:rPr>
              <a:t>που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120" dirty="0">
                <a:latin typeface="Trebuchet MS"/>
                <a:cs typeface="Trebuchet MS"/>
              </a:rPr>
              <a:t>είναι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100" dirty="0">
                <a:latin typeface="Trebuchet MS"/>
                <a:cs typeface="Trebuchet MS"/>
              </a:rPr>
              <a:t>στην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80" dirty="0">
                <a:latin typeface="Trebuchet MS"/>
                <a:cs typeface="Trebuchet MS"/>
              </a:rPr>
              <a:t>άκρη</a:t>
            </a:r>
            <a:r>
              <a:rPr sz="1400" b="1" spc="325" dirty="0">
                <a:latin typeface="Trebuchet MS"/>
                <a:cs typeface="Trebuchet MS"/>
              </a:rPr>
              <a:t> </a:t>
            </a:r>
            <a:r>
              <a:rPr sz="1400" b="1" spc="45" dirty="0">
                <a:latin typeface="Trebuchet MS"/>
                <a:cs typeface="Trebuchet MS"/>
              </a:rPr>
              <a:t>του.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130" dirty="0">
                <a:latin typeface="Trebuchet MS"/>
                <a:cs typeface="Trebuchet MS"/>
              </a:rPr>
              <a:t>Η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120" dirty="0">
                <a:latin typeface="Trebuchet MS"/>
                <a:cs typeface="Trebuchet MS"/>
              </a:rPr>
              <a:t>τουρμπίνα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105" dirty="0">
                <a:latin typeface="Trebuchet MS"/>
                <a:cs typeface="Trebuchet MS"/>
              </a:rPr>
              <a:t>βάζει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85" dirty="0">
                <a:latin typeface="Trebuchet MS"/>
                <a:cs typeface="Trebuchet MS"/>
              </a:rPr>
              <a:t>σε </a:t>
            </a:r>
            <a:r>
              <a:rPr sz="1400" b="1" spc="90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λειτουργία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145" dirty="0">
                <a:latin typeface="Trebuchet MS"/>
                <a:cs typeface="Trebuchet MS"/>
              </a:rPr>
              <a:t>μια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γεννήτρια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110" dirty="0">
                <a:latin typeface="Trebuchet MS"/>
                <a:cs typeface="Trebuchet MS"/>
              </a:rPr>
              <a:t>η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125" dirty="0">
                <a:latin typeface="Trebuchet MS"/>
                <a:cs typeface="Trebuchet MS"/>
              </a:rPr>
              <a:t>οποία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100" dirty="0">
                <a:latin typeface="Trebuchet MS"/>
                <a:cs typeface="Trebuchet MS"/>
              </a:rPr>
              <a:t>παράγει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ηλεκτρικό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65" dirty="0">
                <a:latin typeface="Trebuchet MS"/>
                <a:cs typeface="Trebuchet MS"/>
              </a:rPr>
              <a:t>ρεύμα.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80" dirty="0">
                <a:latin typeface="Trebuchet MS"/>
                <a:cs typeface="Trebuchet MS"/>
              </a:rPr>
              <a:t>Στη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συνέχεια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το </a:t>
            </a:r>
            <a:r>
              <a:rPr sz="1400" b="1" spc="-409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ηλεκτρικό </a:t>
            </a:r>
            <a:r>
              <a:rPr sz="1400" b="1" spc="100" dirty="0">
                <a:latin typeface="Trebuchet MS"/>
                <a:cs typeface="Trebuchet MS"/>
              </a:rPr>
              <a:t>ρεύμα </a:t>
            </a:r>
            <a:r>
              <a:rPr sz="1400" b="1" spc="110" dirty="0">
                <a:latin typeface="Trebuchet MS"/>
                <a:cs typeface="Trebuchet MS"/>
              </a:rPr>
              <a:t>μέσα </a:t>
            </a:r>
            <a:r>
              <a:rPr sz="1400" b="1" spc="125" dirty="0">
                <a:latin typeface="Trebuchet MS"/>
                <a:cs typeface="Trebuchet MS"/>
              </a:rPr>
              <a:t>από </a:t>
            </a:r>
            <a:r>
              <a:rPr sz="1400" b="1" spc="105" dirty="0">
                <a:latin typeface="Trebuchet MS"/>
                <a:cs typeface="Trebuchet MS"/>
              </a:rPr>
              <a:t>καλώδια </a:t>
            </a:r>
            <a:r>
              <a:rPr sz="1400" b="1" spc="100" dirty="0">
                <a:latin typeface="Trebuchet MS"/>
                <a:cs typeface="Trebuchet MS"/>
              </a:rPr>
              <a:t>μεταφέρεται </a:t>
            </a:r>
            <a:r>
              <a:rPr sz="1400" b="1" spc="95" dirty="0">
                <a:latin typeface="Trebuchet MS"/>
                <a:cs typeface="Trebuchet MS"/>
              </a:rPr>
              <a:t>στα </a:t>
            </a:r>
            <a:r>
              <a:rPr sz="1400" b="1" spc="105" dirty="0">
                <a:latin typeface="Trebuchet MS"/>
                <a:cs typeface="Trebuchet MS"/>
              </a:rPr>
              <a:t>σπίτια, </a:t>
            </a:r>
            <a:r>
              <a:rPr sz="1400" b="1" spc="95" dirty="0">
                <a:latin typeface="Trebuchet MS"/>
                <a:cs typeface="Trebuchet MS"/>
              </a:rPr>
              <a:t>στα σχολεία </a:t>
            </a:r>
            <a:r>
              <a:rPr sz="1400" b="1" spc="-105" dirty="0">
                <a:latin typeface="Trebuchet MS"/>
                <a:cs typeface="Trebuchet MS"/>
              </a:rPr>
              <a:t>, </a:t>
            </a:r>
            <a:r>
              <a:rPr sz="1400" b="1" spc="-409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στα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00" dirty="0">
                <a:latin typeface="Trebuchet MS"/>
                <a:cs typeface="Trebuchet MS"/>
              </a:rPr>
              <a:t>νοσοκομεία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-105" dirty="0">
                <a:latin typeface="Trebuchet MS"/>
                <a:cs typeface="Trebuchet MS"/>
              </a:rPr>
              <a:t>,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στα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5" dirty="0">
                <a:latin typeface="Trebuchet MS"/>
                <a:cs typeface="Trebuchet MS"/>
              </a:rPr>
              <a:t>εργοστάσια......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6640" y="177909"/>
            <a:ext cx="4433659" cy="53732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95" dirty="0">
                <a:latin typeface="Trebuchet MS"/>
                <a:cs typeface="Trebuchet MS"/>
              </a:rPr>
              <a:t>Πως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λειτουργεί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ένα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υδροηλεκτρικό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εργοστάσιο</a:t>
            </a:r>
            <a:endParaRPr sz="165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958850"/>
            <a:ext cx="6223519" cy="4136306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882650"/>
            <a:ext cx="8578215" cy="6248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78920" y="2902550"/>
            <a:ext cx="7501580" cy="8747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125" dirty="0">
                <a:latin typeface="Trebuchet MS"/>
                <a:cs typeface="Trebuchet MS"/>
              </a:rPr>
              <a:t>Για </a:t>
            </a:r>
            <a:r>
              <a:rPr sz="1850" b="1" spc="120" dirty="0">
                <a:latin typeface="Trebuchet MS"/>
                <a:cs typeface="Trebuchet MS"/>
              </a:rPr>
              <a:t>να </a:t>
            </a:r>
            <a:r>
              <a:rPr sz="1850" b="1" spc="125" dirty="0">
                <a:latin typeface="Trebuchet MS"/>
                <a:cs typeface="Trebuchet MS"/>
              </a:rPr>
              <a:t>κατανοήσουμε </a:t>
            </a:r>
            <a:r>
              <a:rPr sz="1850" b="1" spc="110" dirty="0">
                <a:latin typeface="Trebuchet MS"/>
                <a:cs typeface="Trebuchet MS"/>
              </a:rPr>
              <a:t>καλύτερα </a:t>
            </a:r>
            <a:r>
              <a:rPr sz="1850" b="1" spc="120" dirty="0">
                <a:latin typeface="Trebuchet MS"/>
                <a:cs typeface="Trebuchet MS"/>
              </a:rPr>
              <a:t>το </a:t>
            </a:r>
            <a:r>
              <a:rPr sz="1850" b="1" spc="114" dirty="0">
                <a:latin typeface="Trebuchet MS"/>
                <a:cs typeface="Trebuchet MS"/>
              </a:rPr>
              <a:t>υδροηλεκτρικό </a:t>
            </a:r>
            <a:r>
              <a:rPr sz="1850" b="1" spc="120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εργοστάσιο </a:t>
            </a:r>
            <a:r>
              <a:rPr sz="1850" b="1" spc="150" dirty="0">
                <a:latin typeface="Trebuchet MS"/>
                <a:cs typeface="Trebuchet MS"/>
              </a:rPr>
              <a:t>βλέπουμε </a:t>
            </a:r>
            <a:r>
              <a:rPr sz="1850" b="1" spc="120" dirty="0">
                <a:latin typeface="Trebuchet MS"/>
                <a:cs typeface="Trebuchet MS"/>
              </a:rPr>
              <a:t>το </a:t>
            </a:r>
            <a:r>
              <a:rPr sz="1850" b="1" spc="140" dirty="0">
                <a:latin typeface="Trebuchet MS"/>
                <a:cs typeface="Trebuchet MS"/>
              </a:rPr>
              <a:t>βίντεο </a:t>
            </a:r>
            <a:r>
              <a:rPr sz="1850" b="1" spc="105" dirty="0">
                <a:latin typeface="Trebuchet MS"/>
                <a:cs typeface="Trebuchet MS"/>
              </a:rPr>
              <a:t>της </a:t>
            </a:r>
            <a:r>
              <a:rPr sz="1850" b="1" spc="110" dirty="0">
                <a:latin typeface="Trebuchet MS"/>
                <a:cs typeface="Trebuchet MS"/>
              </a:rPr>
              <a:t>υδροηλεκτρικής </a:t>
            </a:r>
            <a:r>
              <a:rPr sz="1850" b="1" spc="114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ενέργειας</a:t>
            </a:r>
            <a:r>
              <a:rPr sz="1850" b="1" spc="409" dirty="0">
                <a:latin typeface="Trebuchet MS"/>
                <a:cs typeface="Trebuchet MS"/>
              </a:rPr>
              <a:t> </a:t>
            </a:r>
            <a:r>
              <a:rPr sz="1850" b="1" spc="160" dirty="0">
                <a:latin typeface="Trebuchet MS"/>
                <a:cs typeface="Trebuchet MS"/>
              </a:rPr>
              <a:t>από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το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φωτόδεντρο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-45" dirty="0">
                <a:latin typeface="Trebuchet MS"/>
                <a:cs typeface="Trebuchet MS"/>
              </a:rPr>
              <a:t>(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σχολικά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30" dirty="0">
                <a:latin typeface="Trebuchet MS"/>
                <a:cs typeface="Trebuchet MS"/>
              </a:rPr>
              <a:t>ψηφιακά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βιβλία)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701" y="196850"/>
            <a:ext cx="9242418" cy="7010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360000">
            <a:off x="1651131" y="582656"/>
            <a:ext cx="7187191" cy="200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5"/>
              </a:lnSpc>
            </a:pPr>
            <a:r>
              <a:rPr sz="1550" b="1" spc="95" dirty="0">
                <a:latin typeface="Trebuchet MS"/>
                <a:cs typeface="Trebuchet MS"/>
              </a:rPr>
              <a:t>Ζωγραφίζουμε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τον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κύκλο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55" dirty="0">
                <a:latin typeface="Trebuchet MS"/>
                <a:cs typeface="Trebuchet MS"/>
              </a:rPr>
              <a:t>νερού,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την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πορεία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νερού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στην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Πάτρα</a:t>
            </a:r>
            <a:endParaRPr sz="155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 rot="360000">
            <a:off x="1634938" y="624471"/>
            <a:ext cx="3456419" cy="200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5"/>
              </a:lnSpc>
            </a:pP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9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8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υδροηλεκτρικό</a:t>
            </a:r>
            <a:r>
              <a:rPr sz="1550" b="1" spc="-8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εργοστάσιο</a:t>
            </a:r>
            <a:endParaRPr sz="155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3300" y="1720850"/>
            <a:ext cx="3945692" cy="296403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41900" y="3244850"/>
            <a:ext cx="4412694" cy="3316669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0"/>
            <a:ext cx="8578215" cy="643382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700" y="425450"/>
            <a:ext cx="8839200" cy="6477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349250"/>
            <a:ext cx="8860797" cy="6629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32273" y="2025650"/>
            <a:ext cx="4319427" cy="18943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35" dirty="0">
                <a:latin typeface="Trebuchet MS"/>
                <a:cs typeface="Trebuchet MS"/>
              </a:rPr>
              <a:t>Μαθητές</a:t>
            </a:r>
            <a:r>
              <a:rPr sz="1700" b="1" spc="-90" dirty="0">
                <a:latin typeface="Trebuchet MS"/>
                <a:cs typeface="Trebuchet MS"/>
              </a:rPr>
              <a:t> </a:t>
            </a:r>
            <a:r>
              <a:rPr sz="1700" b="1" spc="155" dirty="0">
                <a:latin typeface="Trebuchet MS"/>
                <a:cs typeface="Trebuchet MS"/>
              </a:rPr>
              <a:t>που</a:t>
            </a:r>
            <a:r>
              <a:rPr sz="1700" b="1" spc="-85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συμμετείχαν</a:t>
            </a:r>
            <a:r>
              <a:rPr sz="1700" b="1" spc="-9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στο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πρόγραμμα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-135" dirty="0">
                <a:latin typeface="Trebuchet MS"/>
                <a:cs typeface="Trebuchet MS"/>
              </a:rPr>
              <a:t>:</a:t>
            </a:r>
            <a:endParaRPr sz="1700" dirty="0">
              <a:latin typeface="Trebuchet MS"/>
              <a:cs typeface="Trebuchet MS"/>
            </a:endParaRPr>
          </a:p>
          <a:p>
            <a:pPr marL="12700" marR="908685">
              <a:lnSpc>
                <a:spcPct val="103000"/>
              </a:lnSpc>
            </a:pPr>
            <a:r>
              <a:rPr sz="1700" b="1" spc="75" dirty="0">
                <a:latin typeface="Trebuchet MS"/>
                <a:cs typeface="Trebuchet MS"/>
              </a:rPr>
              <a:t>Λάζαρος </a:t>
            </a:r>
            <a:r>
              <a:rPr sz="1700" b="1" spc="100" dirty="0">
                <a:latin typeface="Trebuchet MS"/>
                <a:cs typeface="Trebuchet MS"/>
              </a:rPr>
              <a:t>Καραχάλιος </a:t>
            </a:r>
            <a:r>
              <a:rPr sz="1700" b="1" spc="105" dirty="0">
                <a:latin typeface="Trebuchet MS"/>
                <a:cs typeface="Trebuchet MS"/>
              </a:rPr>
              <a:t> </a:t>
            </a:r>
            <a:r>
              <a:rPr sz="1700" b="1" spc="120" dirty="0" err="1">
                <a:latin typeface="Trebuchet MS"/>
                <a:cs typeface="Trebuchet MS"/>
              </a:rPr>
              <a:t>Κωνσταντίνος</a:t>
            </a:r>
            <a:r>
              <a:rPr sz="1700" b="1" spc="120" dirty="0">
                <a:latin typeface="Trebuchet MS"/>
                <a:cs typeface="Trebuchet MS"/>
              </a:rPr>
              <a:t> </a:t>
            </a:r>
            <a:r>
              <a:rPr sz="1700" b="1" spc="100" dirty="0" err="1" smtClean="0">
                <a:latin typeface="Trebuchet MS"/>
                <a:cs typeface="Trebuchet MS"/>
              </a:rPr>
              <a:t>Καψής</a:t>
            </a:r>
            <a:r>
              <a:rPr lang="el-GR" sz="1700" b="1" spc="100" dirty="0" smtClean="0">
                <a:latin typeface="Trebuchet MS"/>
                <a:cs typeface="Trebuchet MS"/>
              </a:rPr>
              <a:t> </a:t>
            </a:r>
          </a:p>
          <a:p>
            <a:pPr marL="12700" marR="908685">
              <a:lnSpc>
                <a:spcPct val="103000"/>
              </a:lnSpc>
            </a:pPr>
            <a:r>
              <a:rPr sz="1700" b="1" spc="105" dirty="0" smtClean="0">
                <a:latin typeface="Trebuchet MS"/>
                <a:cs typeface="Trebuchet MS"/>
              </a:rPr>
              <a:t> </a:t>
            </a:r>
            <a:r>
              <a:rPr sz="1700" b="1" spc="165" dirty="0">
                <a:latin typeface="Trebuchet MS"/>
                <a:cs typeface="Trebuchet MS"/>
              </a:rPr>
              <a:t>Μαρία </a:t>
            </a:r>
            <a:r>
              <a:rPr sz="1700" b="1" spc="140" dirty="0" err="1">
                <a:latin typeface="Trebuchet MS"/>
                <a:cs typeface="Trebuchet MS"/>
              </a:rPr>
              <a:t>Δήμου</a:t>
            </a:r>
            <a:r>
              <a:rPr sz="1700" b="1" spc="140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 </a:t>
            </a:r>
            <a:endParaRPr lang="el-GR" sz="1700" b="1" spc="145" dirty="0" smtClean="0">
              <a:latin typeface="Trebuchet MS"/>
              <a:cs typeface="Trebuchet MS"/>
            </a:endParaRPr>
          </a:p>
          <a:p>
            <a:pPr marL="12700" marR="908685">
              <a:lnSpc>
                <a:spcPct val="103000"/>
              </a:lnSpc>
            </a:pPr>
            <a:r>
              <a:rPr sz="1700" b="1" spc="120" dirty="0" err="1" smtClean="0">
                <a:latin typeface="Trebuchet MS"/>
                <a:cs typeface="Trebuchet MS"/>
              </a:rPr>
              <a:t>Κωνσταντίνος</a:t>
            </a:r>
            <a:r>
              <a:rPr sz="1700" b="1" spc="-65" dirty="0" smtClean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Γιάννης  </a:t>
            </a:r>
            <a:r>
              <a:rPr sz="1700" b="1" spc="114" dirty="0">
                <a:latin typeface="Trebuchet MS"/>
                <a:cs typeface="Trebuchet MS"/>
              </a:rPr>
              <a:t>Αντώνης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85" dirty="0">
                <a:latin typeface="Trebuchet MS"/>
                <a:cs typeface="Trebuchet MS"/>
              </a:rPr>
              <a:t>Τζούμας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Σία\Desktop\εξτρα φωτο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5300" y="806450"/>
            <a:ext cx="670560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8100" y="196850"/>
            <a:ext cx="8000999" cy="6705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20040000">
            <a:off x="2226656" y="930165"/>
            <a:ext cx="75396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0"/>
              </a:lnSpc>
            </a:pPr>
            <a:r>
              <a:rPr sz="1350" b="1" spc="60" dirty="0">
                <a:latin typeface="Trebuchet MS"/>
                <a:cs typeface="Trebuchet MS"/>
              </a:rPr>
              <a:t>τεύχος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-25" dirty="0">
                <a:latin typeface="Trebuchet MS"/>
                <a:cs typeface="Trebuchet MS"/>
              </a:rPr>
              <a:t>7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55812" y="5772409"/>
            <a:ext cx="1875155" cy="347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15" dirty="0">
                <a:latin typeface="Trebuchet MS"/>
                <a:cs typeface="Trebuchet MS"/>
              </a:rPr>
              <a:t>Ειδ.</a:t>
            </a:r>
            <a:r>
              <a:rPr sz="1050" b="1" spc="-60" dirty="0">
                <a:latin typeface="Trebuchet MS"/>
                <a:cs typeface="Trebuchet MS"/>
              </a:rPr>
              <a:t> </a:t>
            </a:r>
            <a:r>
              <a:rPr sz="1050" b="1" spc="40" dirty="0">
                <a:latin typeface="Trebuchet MS"/>
                <a:cs typeface="Trebuchet MS"/>
              </a:rPr>
              <a:t>Δημ.</a:t>
            </a:r>
            <a:r>
              <a:rPr sz="1050" b="1" spc="-55" dirty="0">
                <a:latin typeface="Trebuchet MS"/>
                <a:cs typeface="Trebuchet MS"/>
              </a:rPr>
              <a:t> </a:t>
            </a:r>
            <a:r>
              <a:rPr sz="1050" b="1" spc="50" dirty="0">
                <a:latin typeface="Trebuchet MS"/>
                <a:cs typeface="Trebuchet MS"/>
              </a:rPr>
              <a:t>Σχολείο</a:t>
            </a:r>
            <a:endParaRPr sz="1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50" b="1" spc="60" dirty="0">
                <a:latin typeface="Trebuchet MS"/>
                <a:cs typeface="Trebuchet MS"/>
              </a:rPr>
              <a:t>Κωφών</a:t>
            </a:r>
            <a:r>
              <a:rPr sz="1050" b="1" spc="-45" dirty="0">
                <a:latin typeface="Trebuchet MS"/>
                <a:cs typeface="Trebuchet MS"/>
              </a:rPr>
              <a:t> </a:t>
            </a:r>
            <a:r>
              <a:rPr sz="1050" b="1" spc="-50" dirty="0">
                <a:latin typeface="Trebuchet MS"/>
                <a:cs typeface="Trebuchet MS"/>
              </a:rPr>
              <a:t>-</a:t>
            </a:r>
            <a:r>
              <a:rPr sz="1050" b="1" spc="-45" dirty="0">
                <a:latin typeface="Trebuchet MS"/>
                <a:cs typeface="Trebuchet MS"/>
              </a:rPr>
              <a:t> </a:t>
            </a:r>
            <a:r>
              <a:rPr sz="1050" b="1" spc="60" dirty="0">
                <a:latin typeface="Trebuchet MS"/>
                <a:cs typeface="Trebuchet MS"/>
              </a:rPr>
              <a:t>Βαρηκόων</a:t>
            </a:r>
            <a:r>
              <a:rPr sz="1050" b="1" spc="-45" dirty="0">
                <a:latin typeface="Trebuchet MS"/>
                <a:cs typeface="Trebuchet MS"/>
              </a:rPr>
              <a:t> </a:t>
            </a:r>
            <a:r>
              <a:rPr sz="1050" b="1" spc="50" dirty="0">
                <a:latin typeface="Trebuchet MS"/>
                <a:cs typeface="Trebuchet MS"/>
              </a:rPr>
              <a:t>Πάτρας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06054" y="5686633"/>
            <a:ext cx="1354455" cy="3479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85"/>
              </a:spcBef>
            </a:pPr>
            <a:r>
              <a:rPr sz="1050" b="1" spc="5" dirty="0">
                <a:latin typeface="Trebuchet MS"/>
                <a:cs typeface="Trebuchet MS"/>
              </a:rPr>
              <a:t>Αθ.</a:t>
            </a:r>
            <a:r>
              <a:rPr sz="1050" b="1" spc="-45" dirty="0">
                <a:latin typeface="Trebuchet MS"/>
                <a:cs typeface="Trebuchet MS"/>
              </a:rPr>
              <a:t> </a:t>
            </a:r>
            <a:r>
              <a:rPr sz="1050" b="1" spc="60" dirty="0">
                <a:latin typeface="Trebuchet MS"/>
                <a:cs typeface="Trebuchet MS"/>
              </a:rPr>
              <a:t>Κυριακοπούλου  </a:t>
            </a:r>
            <a:r>
              <a:rPr sz="1050" b="1" spc="55" dirty="0">
                <a:latin typeface="Trebuchet MS"/>
                <a:cs typeface="Trebuchet MS"/>
              </a:rPr>
              <a:t>Λογοθεραπεύτρια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92224" y="482894"/>
            <a:ext cx="271526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130" dirty="0">
                <a:latin typeface="Trebuchet MS"/>
                <a:cs typeface="Trebuchet MS"/>
              </a:rPr>
              <a:t>Η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ΖΩΗ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15" dirty="0">
                <a:latin typeface="Trebuchet MS"/>
                <a:cs typeface="Trebuchet MS"/>
              </a:rPr>
              <a:t>ΣΤΑ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ΠΑΛΙΑ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ΧΡΟΝΙΑ</a:t>
            </a:r>
            <a:endParaRPr sz="165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013" y="1353353"/>
            <a:ext cx="4946411" cy="3716956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100" y="425450"/>
            <a:ext cx="8229599" cy="6705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00" y="3702050"/>
            <a:ext cx="2971800" cy="316417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22500" y="806450"/>
            <a:ext cx="5823232" cy="27352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548438" y="4456386"/>
            <a:ext cx="2084261" cy="3007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20" dirty="0">
                <a:latin typeface="Trebuchet MS"/>
                <a:cs typeface="Trebuchet MS"/>
              </a:rPr>
              <a:t>Πάτρα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-15" dirty="0">
                <a:latin typeface="Trebuchet MS"/>
                <a:cs typeface="Trebuchet MS"/>
              </a:rPr>
              <a:t>1957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901" y="349250"/>
            <a:ext cx="8785218" cy="6553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08231" y="5429301"/>
            <a:ext cx="403987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90" dirty="0">
                <a:solidFill>
                  <a:srgbClr val="1F1F1F"/>
                </a:solidFill>
                <a:latin typeface="Trebuchet MS"/>
                <a:cs typeface="Trebuchet MS"/>
              </a:rPr>
              <a:t>το</a:t>
            </a:r>
            <a:r>
              <a:rPr sz="1650" b="1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1650" b="1" spc="125" dirty="0">
                <a:solidFill>
                  <a:srgbClr val="1F1F1F"/>
                </a:solidFill>
                <a:latin typeface="Trebuchet MS"/>
                <a:cs typeface="Trebuchet MS"/>
              </a:rPr>
              <a:t>παραμύθι</a:t>
            </a:r>
            <a:r>
              <a:rPr sz="1650" b="1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1650" b="1" spc="95" dirty="0">
                <a:solidFill>
                  <a:srgbClr val="1F1F1F"/>
                </a:solidFill>
                <a:latin typeface="Trebuchet MS"/>
                <a:cs typeface="Trebuchet MS"/>
              </a:rPr>
              <a:t>του</a:t>
            </a:r>
            <a:r>
              <a:rPr sz="1650" b="1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1650" b="1" spc="105" dirty="0">
                <a:solidFill>
                  <a:srgbClr val="1F1F1F"/>
                </a:solidFill>
                <a:latin typeface="Trebuchet MS"/>
                <a:cs typeface="Trebuchet MS"/>
              </a:rPr>
              <a:t>Κωνσταντίνου</a:t>
            </a:r>
            <a:r>
              <a:rPr sz="1650" b="1" spc="-75" dirty="0">
                <a:solidFill>
                  <a:srgbClr val="1F1F1F"/>
                </a:solidFill>
                <a:latin typeface="Trebuchet MS"/>
                <a:cs typeface="Trebuchet MS"/>
              </a:rPr>
              <a:t> </a:t>
            </a:r>
            <a:r>
              <a:rPr sz="1650" b="1" spc="90" dirty="0">
                <a:solidFill>
                  <a:srgbClr val="1F1F1F"/>
                </a:solidFill>
                <a:latin typeface="Trebuchet MS"/>
                <a:cs typeface="Trebuchet MS"/>
              </a:rPr>
              <a:t>Καψή</a:t>
            </a:r>
            <a:endParaRPr sz="16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12119" y="1458182"/>
            <a:ext cx="2735298" cy="325948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41804" y="625849"/>
            <a:ext cx="5605296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55" dirty="0">
                <a:solidFill>
                  <a:srgbClr val="EC1B24"/>
                </a:solidFill>
                <a:latin typeface="Trebuchet MS"/>
                <a:cs typeface="Trebuchet MS"/>
              </a:rPr>
              <a:t>"</a:t>
            </a:r>
            <a:r>
              <a:rPr sz="2000" b="1" spc="155" dirty="0">
                <a:solidFill>
                  <a:srgbClr val="EC1B24"/>
                </a:solidFill>
                <a:latin typeface="Trebuchet MS"/>
                <a:cs typeface="Trebuchet MS"/>
              </a:rPr>
              <a:t>ο</a:t>
            </a:r>
            <a:r>
              <a:rPr sz="2000" b="1" spc="-80" dirty="0">
                <a:solidFill>
                  <a:srgbClr val="EC1B24"/>
                </a:solidFill>
                <a:latin typeface="Trebuchet MS"/>
                <a:cs typeface="Trebuchet MS"/>
              </a:rPr>
              <a:t> </a:t>
            </a:r>
            <a:r>
              <a:rPr sz="2000" b="1" spc="125" dirty="0">
                <a:solidFill>
                  <a:srgbClr val="EC1B24"/>
                </a:solidFill>
                <a:latin typeface="Trebuchet MS"/>
                <a:cs typeface="Trebuchet MS"/>
              </a:rPr>
              <a:t>χιονάνθρωπος</a:t>
            </a:r>
            <a:r>
              <a:rPr sz="2000" b="1" spc="-75" dirty="0">
                <a:solidFill>
                  <a:srgbClr val="EC1B24"/>
                </a:solidFill>
                <a:latin typeface="Trebuchet MS"/>
                <a:cs typeface="Trebuchet MS"/>
              </a:rPr>
              <a:t> </a:t>
            </a:r>
            <a:r>
              <a:rPr sz="2000" b="1" spc="170" dirty="0">
                <a:solidFill>
                  <a:srgbClr val="EC1B24"/>
                </a:solidFill>
                <a:latin typeface="Trebuchet MS"/>
                <a:cs typeface="Trebuchet MS"/>
              </a:rPr>
              <a:t>που</a:t>
            </a:r>
            <a:r>
              <a:rPr sz="2000" b="1" spc="-75" dirty="0">
                <a:solidFill>
                  <a:srgbClr val="EC1B24"/>
                </a:solidFill>
                <a:latin typeface="Trebuchet MS"/>
                <a:cs typeface="Trebuchet MS"/>
              </a:rPr>
              <a:t> </a:t>
            </a:r>
            <a:r>
              <a:rPr sz="2000" b="1" spc="135" dirty="0">
                <a:solidFill>
                  <a:srgbClr val="EC1B24"/>
                </a:solidFill>
                <a:latin typeface="Trebuchet MS"/>
                <a:cs typeface="Trebuchet MS"/>
              </a:rPr>
              <a:t>ένιωθε</a:t>
            </a:r>
            <a:r>
              <a:rPr sz="2000" b="1" spc="-80" dirty="0">
                <a:solidFill>
                  <a:srgbClr val="EC1B24"/>
                </a:solidFill>
                <a:latin typeface="Trebuchet MS"/>
                <a:cs typeface="Trebuchet MS"/>
              </a:rPr>
              <a:t> </a:t>
            </a:r>
            <a:r>
              <a:rPr sz="2000" b="1" spc="135" dirty="0">
                <a:solidFill>
                  <a:srgbClr val="EC1B24"/>
                </a:solidFill>
                <a:latin typeface="Trebuchet MS"/>
                <a:cs typeface="Trebuchet MS"/>
              </a:rPr>
              <a:t>μόνος"</a:t>
            </a:r>
            <a:endParaRPr sz="2000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66911" y="4975002"/>
            <a:ext cx="1296169" cy="118180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882650"/>
            <a:ext cx="8153399" cy="6096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10800000" flipV="1">
            <a:off x="2308014" y="3397250"/>
            <a:ext cx="6315285" cy="5872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30" dirty="0">
                <a:latin typeface="Trebuchet MS"/>
                <a:cs typeface="Trebuchet MS"/>
              </a:rPr>
              <a:t>Τα </a:t>
            </a:r>
            <a:r>
              <a:rPr sz="1850" b="1" spc="165" dirty="0">
                <a:latin typeface="Trebuchet MS"/>
                <a:cs typeface="Trebuchet MS"/>
              </a:rPr>
              <a:t>παλιά </a:t>
            </a:r>
            <a:r>
              <a:rPr sz="1850" b="1" spc="120" dirty="0">
                <a:latin typeface="Trebuchet MS"/>
                <a:cs typeface="Trebuchet MS"/>
              </a:rPr>
              <a:t>χρόνια </a:t>
            </a:r>
            <a:r>
              <a:rPr sz="1850" b="1" spc="140" dirty="0">
                <a:latin typeface="Trebuchet MS"/>
                <a:cs typeface="Trebuchet MS"/>
              </a:rPr>
              <a:t>η </a:t>
            </a:r>
            <a:r>
              <a:rPr sz="1850" b="1" spc="125" dirty="0">
                <a:latin typeface="Trebuchet MS"/>
                <a:cs typeface="Trebuchet MS"/>
              </a:rPr>
              <a:t>ζωή </a:t>
            </a:r>
            <a:r>
              <a:rPr sz="1850" b="1" spc="145" dirty="0">
                <a:latin typeface="Trebuchet MS"/>
                <a:cs typeface="Trebuchet MS"/>
              </a:rPr>
              <a:t>των </a:t>
            </a:r>
            <a:r>
              <a:rPr sz="1850" b="1" spc="140" dirty="0">
                <a:latin typeface="Trebuchet MS"/>
                <a:cs typeface="Trebuchet MS"/>
              </a:rPr>
              <a:t>ανθρώπων </a:t>
            </a:r>
            <a:r>
              <a:rPr sz="1850" b="1" spc="110" dirty="0">
                <a:latin typeface="Trebuchet MS"/>
                <a:cs typeface="Trebuchet MS"/>
              </a:rPr>
              <a:t>δεν </a:t>
            </a:r>
            <a:r>
              <a:rPr sz="1850" b="1" spc="114" dirty="0">
                <a:latin typeface="Trebuchet MS"/>
                <a:cs typeface="Trebuchet MS"/>
              </a:rPr>
              <a:t> </a:t>
            </a:r>
            <a:r>
              <a:rPr sz="1850" b="1" spc="130" dirty="0">
                <a:latin typeface="Trebuchet MS"/>
                <a:cs typeface="Trebuchet MS"/>
              </a:rPr>
              <a:t>ήταν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καθόλου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80" dirty="0">
                <a:latin typeface="Trebuchet MS"/>
                <a:cs typeface="Trebuchet MS"/>
              </a:rPr>
              <a:t>εύκολη.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55" dirty="0">
                <a:latin typeface="Trebuchet MS"/>
                <a:cs typeface="Trebuchet MS"/>
              </a:rPr>
              <a:t>Αντιμετώπιζαν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πολλές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δυσκολίες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806450"/>
            <a:ext cx="8381999" cy="6400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60700" y="1263650"/>
            <a:ext cx="4403725" cy="5633085"/>
            <a:chOff x="3335730" y="724329"/>
            <a:chExt cx="4403725" cy="5633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0098" y="724329"/>
              <a:ext cx="3593057" cy="26018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5730" y="3326201"/>
              <a:ext cx="4403163" cy="303074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937038" y="168383"/>
            <a:ext cx="4438650" cy="5041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175" dirty="0">
                <a:latin typeface="Trebuchet MS"/>
                <a:cs typeface="Trebuchet MS"/>
              </a:rPr>
              <a:t>Οι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άνθρωποι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μετακινούνταν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έκαναν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τις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δουλειές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τους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ζώα</a:t>
            </a:r>
            <a:endParaRPr sz="15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654050"/>
            <a:ext cx="8153399" cy="6400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6300" y="1873250"/>
            <a:ext cx="6324600" cy="38862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100" y="501650"/>
            <a:ext cx="8381999" cy="6324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1500" y="1339850"/>
            <a:ext cx="6096000" cy="411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577850"/>
            <a:ext cx="8382000" cy="6248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08015" y="2406650"/>
            <a:ext cx="5599430" cy="10865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110"/>
              </a:spcBef>
            </a:pPr>
            <a:r>
              <a:rPr sz="2300" spc="114" dirty="0"/>
              <a:t>Στα </a:t>
            </a:r>
            <a:r>
              <a:rPr sz="2300" spc="220" dirty="0"/>
              <a:t>σπίτια </a:t>
            </a:r>
            <a:r>
              <a:rPr sz="2300" spc="135" dirty="0"/>
              <a:t>δεν </a:t>
            </a:r>
            <a:r>
              <a:rPr sz="2300" spc="160" dirty="0"/>
              <a:t>υπήρχε </a:t>
            </a:r>
            <a:r>
              <a:rPr sz="2300" spc="145" dirty="0"/>
              <a:t>ηλεκτρικό </a:t>
            </a:r>
            <a:r>
              <a:rPr sz="2300" spc="150" dirty="0"/>
              <a:t> </a:t>
            </a:r>
            <a:r>
              <a:rPr sz="2300" spc="155" dirty="0"/>
              <a:t>ρεύμα</a:t>
            </a:r>
            <a:r>
              <a:rPr sz="2300" spc="-100" dirty="0"/>
              <a:t> </a:t>
            </a:r>
            <a:r>
              <a:rPr sz="2300" spc="180" dirty="0"/>
              <a:t>και</a:t>
            </a:r>
            <a:r>
              <a:rPr sz="2300" spc="-100" dirty="0"/>
              <a:t> </a:t>
            </a:r>
            <a:r>
              <a:rPr sz="2300" spc="185" dirty="0"/>
              <a:t>επίσης</a:t>
            </a:r>
            <a:r>
              <a:rPr sz="2300" spc="-100" dirty="0"/>
              <a:t> </a:t>
            </a:r>
            <a:r>
              <a:rPr sz="2300" spc="145" dirty="0"/>
              <a:t>το</a:t>
            </a:r>
            <a:r>
              <a:rPr sz="2300" spc="-100" dirty="0"/>
              <a:t> </a:t>
            </a:r>
            <a:r>
              <a:rPr sz="2300" spc="120" dirty="0"/>
              <a:t>νερό</a:t>
            </a:r>
            <a:r>
              <a:rPr sz="2300" spc="-100" dirty="0"/>
              <a:t> </a:t>
            </a:r>
            <a:r>
              <a:rPr sz="2300" spc="135" dirty="0"/>
              <a:t>δεν</a:t>
            </a:r>
            <a:r>
              <a:rPr sz="2300" spc="-100" dirty="0"/>
              <a:t> </a:t>
            </a:r>
            <a:r>
              <a:rPr sz="2300" spc="135" dirty="0"/>
              <a:t>έφτανε </a:t>
            </a:r>
            <a:r>
              <a:rPr sz="2300" spc="-675" dirty="0"/>
              <a:t> </a:t>
            </a:r>
            <a:r>
              <a:rPr sz="2300" spc="150" dirty="0"/>
              <a:t>στα</a:t>
            </a:r>
            <a:r>
              <a:rPr sz="2300" spc="-95" dirty="0"/>
              <a:t> </a:t>
            </a:r>
            <a:r>
              <a:rPr sz="2300" spc="220" dirty="0"/>
              <a:t>σπίτια</a:t>
            </a:r>
            <a:r>
              <a:rPr sz="2300" spc="-90" dirty="0"/>
              <a:t> </a:t>
            </a:r>
            <a:r>
              <a:rPr sz="2300" spc="130" dirty="0"/>
              <a:t>τους</a:t>
            </a:r>
            <a:endParaRPr sz="2300" dirty="0"/>
          </a:p>
        </p:txBody>
      </p:sp>
    </p:spTree>
  </p:cSld>
  <p:clrMapOvr>
    <a:masterClrMapping/>
  </p:clrMapOvr>
  <p:transition>
    <p:newsflash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349249"/>
            <a:ext cx="8229599" cy="67818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6300" y="3854450"/>
            <a:ext cx="2287357" cy="279248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3500" y="577850"/>
            <a:ext cx="5527781" cy="3087933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349250"/>
            <a:ext cx="8458200" cy="7010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1500" y="501650"/>
            <a:ext cx="3352800" cy="3581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7700" y="4235450"/>
            <a:ext cx="3505200" cy="28194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4300" y="273050"/>
            <a:ext cx="8382000" cy="7086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2100" y="1720850"/>
            <a:ext cx="5105400" cy="4495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41444" y="577850"/>
            <a:ext cx="6105656" cy="9777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30" dirty="0">
                <a:latin typeface="Trebuchet MS"/>
                <a:cs typeface="Trebuchet MS"/>
              </a:rPr>
              <a:t>Τα </a:t>
            </a:r>
            <a:r>
              <a:rPr sz="1550" b="1" spc="150" dirty="0">
                <a:latin typeface="Trebuchet MS"/>
                <a:cs typeface="Trebuchet MS"/>
              </a:rPr>
              <a:t>παιδιά </a:t>
            </a:r>
            <a:r>
              <a:rPr sz="1550" b="1" spc="120" dirty="0">
                <a:latin typeface="Trebuchet MS"/>
                <a:cs typeface="Trebuchet MS"/>
              </a:rPr>
              <a:t>πήγαιναν </a:t>
            </a:r>
            <a:r>
              <a:rPr sz="1550" b="1" spc="100" dirty="0">
                <a:latin typeface="Trebuchet MS"/>
                <a:cs typeface="Trebuchet MS"/>
              </a:rPr>
              <a:t>στο σχολείο </a:t>
            </a:r>
            <a:r>
              <a:rPr sz="1550" b="1" spc="105" dirty="0">
                <a:latin typeface="Trebuchet MS"/>
                <a:cs typeface="Trebuchet MS"/>
              </a:rPr>
              <a:t>πολλές </a:t>
            </a:r>
            <a:r>
              <a:rPr sz="1550" b="1" spc="70" dirty="0">
                <a:latin typeface="Trebuchet MS"/>
                <a:cs typeface="Trebuchet MS"/>
              </a:rPr>
              <a:t>φορές </a:t>
            </a:r>
            <a:r>
              <a:rPr sz="1550" b="1" spc="135" dirty="0">
                <a:latin typeface="Trebuchet MS"/>
                <a:cs typeface="Trebuchet MS"/>
              </a:rPr>
              <a:t>πολύ </a:t>
            </a:r>
            <a:r>
              <a:rPr sz="1550" b="1" spc="14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μακριά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από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65" dirty="0">
                <a:latin typeface="Trebuchet MS"/>
                <a:cs typeface="Trebuchet MS"/>
              </a:rPr>
              <a:t>σπίτι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50" dirty="0">
                <a:latin typeface="Trebuchet MS"/>
                <a:cs typeface="Trebuchet MS"/>
              </a:rPr>
              <a:t>τους.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περισσότερα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50" dirty="0">
                <a:latin typeface="Trebuchet MS"/>
                <a:cs typeface="Trebuchet MS"/>
              </a:rPr>
              <a:t>παιδιά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ήταν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ξυπόλυτα </a:t>
            </a:r>
            <a:r>
              <a:rPr sz="1550" b="1" spc="120" dirty="0">
                <a:latin typeface="Trebuchet MS"/>
                <a:cs typeface="Trebuchet MS"/>
              </a:rPr>
              <a:t>γιατί </a:t>
            </a:r>
            <a:r>
              <a:rPr sz="1550" b="1" spc="95" dirty="0">
                <a:latin typeface="Trebuchet MS"/>
                <a:cs typeface="Trebuchet MS"/>
              </a:rPr>
              <a:t>δεν </a:t>
            </a:r>
            <a:r>
              <a:rPr sz="1550" b="1" spc="110" dirty="0">
                <a:latin typeface="Trebuchet MS"/>
                <a:cs typeface="Trebuchet MS"/>
              </a:rPr>
              <a:t>είχαν </a:t>
            </a:r>
            <a:r>
              <a:rPr sz="1550" b="1" spc="95" dirty="0">
                <a:latin typeface="Trebuchet MS"/>
                <a:cs typeface="Trebuchet MS"/>
              </a:rPr>
              <a:t>λεφτά </a:t>
            </a:r>
            <a:r>
              <a:rPr sz="1550" b="1" spc="105" dirty="0">
                <a:latin typeface="Trebuchet MS"/>
                <a:cs typeface="Trebuchet MS"/>
              </a:rPr>
              <a:t>να </a:t>
            </a:r>
            <a:r>
              <a:rPr sz="1550" b="1" spc="85" dirty="0">
                <a:latin typeface="Trebuchet MS"/>
                <a:cs typeface="Trebuchet MS"/>
              </a:rPr>
              <a:t>αγοράσουν </a:t>
            </a:r>
            <a:r>
              <a:rPr sz="1550" b="1" spc="9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παπούτσια</a:t>
            </a:r>
            <a:endParaRPr sz="15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349250"/>
            <a:ext cx="7924799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3500" y="958850"/>
            <a:ext cx="5165616" cy="430785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03752" y="5607049"/>
            <a:ext cx="3943147" cy="495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-75" dirty="0">
                <a:latin typeface="Trebuchet MS"/>
                <a:cs typeface="Trebuchet MS"/>
              </a:rPr>
              <a:t> </a:t>
            </a:r>
            <a:r>
              <a:rPr sz="1550" b="1" spc="155" dirty="0">
                <a:latin typeface="Trebuchet MS"/>
                <a:cs typeface="Trebuchet MS"/>
              </a:rPr>
              <a:t>σπίτια</a:t>
            </a:r>
            <a:r>
              <a:rPr sz="1550" b="1" spc="-7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φωτίζονταν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με</a:t>
            </a:r>
            <a:r>
              <a:rPr sz="1550" b="1" spc="-7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λάμπες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πετρελαίου</a:t>
            </a:r>
            <a:endParaRPr sz="15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6700" y="349250"/>
            <a:ext cx="7924799" cy="6781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3500" y="4235450"/>
            <a:ext cx="3726487" cy="2592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22500" y="577850"/>
            <a:ext cx="2620931" cy="343103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2519" y="1435956"/>
            <a:ext cx="2985135" cy="9137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185"/>
              </a:spcBef>
            </a:pPr>
            <a:r>
              <a:rPr sz="1950" b="1" spc="130" dirty="0">
                <a:latin typeface="Trebuchet MS"/>
                <a:cs typeface="Trebuchet MS"/>
              </a:rPr>
              <a:t>Μαγείρευαν </a:t>
            </a:r>
            <a:r>
              <a:rPr sz="1950" b="1" spc="110" dirty="0">
                <a:latin typeface="Trebuchet MS"/>
                <a:cs typeface="Trebuchet MS"/>
              </a:rPr>
              <a:t>στο </a:t>
            </a:r>
            <a:r>
              <a:rPr sz="1950" b="1" spc="120" dirty="0">
                <a:latin typeface="Trebuchet MS"/>
                <a:cs typeface="Trebuchet MS"/>
              </a:rPr>
              <a:t>τζάκι </a:t>
            </a:r>
            <a:r>
              <a:rPr sz="1950" b="1" spc="125" dirty="0">
                <a:latin typeface="Trebuchet MS"/>
                <a:cs typeface="Trebuchet MS"/>
              </a:rPr>
              <a:t> </a:t>
            </a:r>
            <a:r>
              <a:rPr sz="1950" b="1" spc="140" dirty="0">
                <a:latin typeface="Trebuchet MS"/>
                <a:cs typeface="Trebuchet MS"/>
              </a:rPr>
              <a:t>και</a:t>
            </a:r>
            <a:r>
              <a:rPr sz="1950" b="1" spc="-105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στου</a:t>
            </a:r>
            <a:r>
              <a:rPr sz="1950" b="1" spc="-105" dirty="0">
                <a:latin typeface="Trebuchet MS"/>
                <a:cs typeface="Trebuchet MS"/>
              </a:rPr>
              <a:t> </a:t>
            </a:r>
            <a:r>
              <a:rPr sz="1950" b="1" spc="90" dirty="0">
                <a:latin typeface="Trebuchet MS"/>
                <a:cs typeface="Trebuchet MS"/>
              </a:rPr>
              <a:t>φούρνους</a:t>
            </a:r>
            <a:r>
              <a:rPr sz="1950" b="1" spc="-105" dirty="0">
                <a:latin typeface="Trebuchet MS"/>
                <a:cs typeface="Trebuchet MS"/>
              </a:rPr>
              <a:t> </a:t>
            </a:r>
            <a:r>
              <a:rPr sz="1950" b="1" spc="160" dirty="0">
                <a:latin typeface="Trebuchet MS"/>
                <a:cs typeface="Trebuchet MS"/>
              </a:rPr>
              <a:t>που </a:t>
            </a:r>
            <a:r>
              <a:rPr sz="1950" b="1" spc="-575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είχαν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25" dirty="0">
                <a:latin typeface="Trebuchet MS"/>
                <a:cs typeface="Trebuchet MS"/>
              </a:rPr>
              <a:t>στις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αυλές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τους</a:t>
            </a:r>
            <a:endParaRPr sz="19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196850"/>
            <a:ext cx="8578215" cy="67818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2884" y="981658"/>
            <a:ext cx="1963315" cy="131523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5033" y="2497038"/>
            <a:ext cx="2211112" cy="155349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35816" y="1041391"/>
            <a:ext cx="7334250" cy="2656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0920" marR="5080">
              <a:lnSpc>
                <a:spcPct val="120400"/>
              </a:lnSpc>
              <a:spcBef>
                <a:spcPts val="100"/>
              </a:spcBef>
            </a:pPr>
            <a:r>
              <a:rPr sz="1350" spc="35" dirty="0">
                <a:latin typeface="Microsoft Sans Serif"/>
                <a:cs typeface="Microsoft Sans Serif"/>
              </a:rPr>
              <a:t>Τρία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αδελφάκια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ζούσαν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σε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ένα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όμορφο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σπίτι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κοντά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στο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15" dirty="0">
                <a:latin typeface="Microsoft Sans Serif"/>
                <a:cs typeface="Microsoft Sans Serif"/>
              </a:rPr>
              <a:t>δάσος.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90" dirty="0">
                <a:latin typeface="Microsoft Sans Serif"/>
                <a:cs typeface="Microsoft Sans Serif"/>
              </a:rPr>
              <a:t>Μια </a:t>
            </a:r>
            <a:r>
              <a:rPr sz="1350" spc="35" dirty="0">
                <a:latin typeface="Microsoft Sans Serif"/>
                <a:cs typeface="Microsoft Sans Serif"/>
              </a:rPr>
              <a:t>μέρα </a:t>
            </a:r>
            <a:r>
              <a:rPr sz="1350" spc="55" dirty="0">
                <a:latin typeface="Microsoft Sans Serif"/>
                <a:cs typeface="Microsoft Sans Serif"/>
              </a:rPr>
              <a:t>ξύπνησαν </a:t>
            </a:r>
            <a:r>
              <a:rPr sz="1350" spc="65" dirty="0">
                <a:latin typeface="Microsoft Sans Serif"/>
                <a:cs typeface="Microsoft Sans Serif"/>
              </a:rPr>
              <a:t>και </a:t>
            </a:r>
            <a:r>
              <a:rPr sz="1350" spc="45" dirty="0">
                <a:latin typeface="Microsoft Sans Serif"/>
                <a:cs typeface="Microsoft Sans Serif"/>
              </a:rPr>
              <a:t>είδαν </a:t>
            </a:r>
            <a:r>
              <a:rPr sz="1350" spc="50" dirty="0">
                <a:latin typeface="Microsoft Sans Serif"/>
                <a:cs typeface="Microsoft Sans Serif"/>
              </a:rPr>
              <a:t>ότι όλα </a:t>
            </a:r>
            <a:r>
              <a:rPr sz="1350" spc="20" dirty="0">
                <a:latin typeface="Microsoft Sans Serif"/>
                <a:cs typeface="Microsoft Sans Serif"/>
              </a:rPr>
              <a:t>έξω </a:t>
            </a:r>
            <a:r>
              <a:rPr sz="1350" spc="35" dirty="0">
                <a:latin typeface="Microsoft Sans Serif"/>
                <a:cs typeface="Microsoft Sans Serif"/>
              </a:rPr>
              <a:t>ήταν </a:t>
            </a:r>
            <a:r>
              <a:rPr sz="1350" spc="50" dirty="0">
                <a:latin typeface="Microsoft Sans Serif"/>
                <a:cs typeface="Microsoft Sans Serif"/>
              </a:rPr>
              <a:t>χιονισμένα. </a:t>
            </a:r>
            <a:r>
              <a:rPr sz="1350" spc="25" dirty="0">
                <a:latin typeface="Microsoft Sans Serif"/>
                <a:cs typeface="Microsoft Sans Serif"/>
              </a:rPr>
              <a:t>Τι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χαρά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85" dirty="0">
                <a:latin typeface="Microsoft Sans Serif"/>
                <a:cs typeface="Microsoft Sans Serif"/>
              </a:rPr>
              <a:t>που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είχαν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-15" dirty="0">
                <a:latin typeface="Microsoft Sans Serif"/>
                <a:cs typeface="Microsoft Sans Serif"/>
              </a:rPr>
              <a:t>!!!</a:t>
            </a:r>
            <a:endParaRPr sz="1350" dirty="0">
              <a:latin typeface="Microsoft Sans Serif"/>
              <a:cs typeface="Microsoft Sans Serif"/>
            </a:endParaRPr>
          </a:p>
          <a:p>
            <a:pPr marL="2280920" marR="524510">
              <a:lnSpc>
                <a:spcPct val="120400"/>
              </a:lnSpc>
            </a:pPr>
            <a:r>
              <a:rPr sz="1350" spc="10" dirty="0">
                <a:latin typeface="Microsoft Sans Serif"/>
                <a:cs typeface="Microsoft Sans Serif"/>
              </a:rPr>
              <a:t>Αμέσως</a:t>
            </a:r>
            <a:r>
              <a:rPr sz="1350" spc="355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φόρεσαν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σκούφους,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γάντια,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κασκόλ.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μπότες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μπουφάν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έτρεξαν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έξω.</a:t>
            </a:r>
            <a:endParaRPr sz="135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800" dirty="0">
              <a:latin typeface="Microsoft Sans Serif"/>
              <a:cs typeface="Microsoft Sans Serif"/>
            </a:endParaRPr>
          </a:p>
          <a:p>
            <a:pPr marL="12700" marR="1556385">
              <a:lnSpc>
                <a:spcPct val="120400"/>
              </a:lnSpc>
              <a:spcBef>
                <a:spcPts val="1115"/>
              </a:spcBef>
            </a:pPr>
            <a:r>
              <a:rPr sz="1350" spc="40" dirty="0">
                <a:latin typeface="Microsoft Sans Serif"/>
                <a:cs typeface="Microsoft Sans Serif"/>
              </a:rPr>
              <a:t>Άρχισαν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τρέχουν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στο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χιόνι,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70" dirty="0">
                <a:latin typeface="Microsoft Sans Serif"/>
                <a:cs typeface="Microsoft Sans Serif"/>
              </a:rPr>
              <a:t>παίζουν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5" dirty="0">
                <a:latin typeface="Microsoft Sans Serif"/>
                <a:cs typeface="Microsoft Sans Serif"/>
              </a:rPr>
              <a:t>χιονοπόλεμο,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15" dirty="0">
                <a:latin typeface="Microsoft Sans Serif"/>
                <a:cs typeface="Microsoft Sans Serif"/>
              </a:rPr>
              <a:t>τρέχουν,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κάνουν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τούμπες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χαίρονται.</a:t>
            </a:r>
            <a:endParaRPr sz="1350" dirty="0">
              <a:latin typeface="Microsoft Sans Serif"/>
              <a:cs typeface="Microsoft Sans Serif"/>
            </a:endParaRPr>
          </a:p>
          <a:p>
            <a:pPr marL="12700" marR="2189480">
              <a:lnSpc>
                <a:spcPct val="120400"/>
              </a:lnSpc>
            </a:pPr>
            <a:r>
              <a:rPr sz="1350" spc="50" dirty="0">
                <a:latin typeface="Microsoft Sans Serif"/>
                <a:cs typeface="Microsoft Sans Serif"/>
              </a:rPr>
              <a:t>-Μήπως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φτιάξουμε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κι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ένα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70" dirty="0">
                <a:latin typeface="Microsoft Sans Serif"/>
                <a:cs typeface="Microsoft Sans Serif"/>
              </a:rPr>
              <a:t>χιονάνθρωπο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-20" dirty="0">
                <a:latin typeface="Microsoft Sans Serif"/>
                <a:cs typeface="Microsoft Sans Serif"/>
              </a:rPr>
              <a:t>;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είπε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το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ένα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παιδάκι </a:t>
            </a:r>
            <a:r>
              <a:rPr sz="1350" spc="-340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Όλα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συμφώνησαν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με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χαρά.</a:t>
            </a:r>
            <a:endParaRPr sz="135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89745" y="4253222"/>
            <a:ext cx="5363845" cy="1505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100"/>
              </a:spcBef>
            </a:pPr>
            <a:r>
              <a:rPr sz="1350" spc="10" dirty="0">
                <a:latin typeface="Microsoft Sans Serif"/>
                <a:cs typeface="Microsoft Sans Serif"/>
              </a:rPr>
              <a:t>Έφτιαξαν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το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χιονάνθρωπο,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του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έβαλαν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καπέλο,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κασκόλ,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γάντια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ένα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μεγάλο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καρότο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για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5" dirty="0">
                <a:latin typeface="Microsoft Sans Serif"/>
                <a:cs typeface="Microsoft Sans Serif"/>
              </a:rPr>
              <a:t>μύτη.</a:t>
            </a:r>
            <a:endParaRPr sz="13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350" spc="30" dirty="0">
                <a:latin typeface="Microsoft Sans Serif"/>
                <a:cs typeface="Microsoft Sans Serif"/>
              </a:rPr>
              <a:t>-Από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σήμερα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είσαι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φίλος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μας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-15" dirty="0">
                <a:latin typeface="Microsoft Sans Serif"/>
                <a:cs typeface="Microsoft Sans Serif"/>
              </a:rPr>
              <a:t>!!!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του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είπαν</a:t>
            </a:r>
            <a:endParaRPr sz="1350" dirty="0">
              <a:latin typeface="Microsoft Sans Serif"/>
              <a:cs typeface="Microsoft Sans Serif"/>
            </a:endParaRPr>
          </a:p>
          <a:p>
            <a:pPr marL="12700" marR="101600">
              <a:lnSpc>
                <a:spcPct val="120400"/>
              </a:lnSpc>
            </a:pPr>
            <a:r>
              <a:rPr sz="1350" spc="35" dirty="0">
                <a:latin typeface="Microsoft Sans Serif"/>
                <a:cs typeface="Microsoft Sans Serif"/>
              </a:rPr>
              <a:t>-Είμαι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πολύ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χαρούμενος,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απάντησε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ο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χιονάνθρωπος.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Συνήθως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5" dirty="0">
                <a:latin typeface="Microsoft Sans Serif"/>
                <a:cs typeface="Microsoft Sans Serif"/>
              </a:rPr>
              <a:t>τα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70" dirty="0">
                <a:latin typeface="Microsoft Sans Serif"/>
                <a:cs typeface="Microsoft Sans Serif"/>
              </a:rPr>
              <a:t>παιδάκια </a:t>
            </a:r>
            <a:r>
              <a:rPr sz="1350" spc="25" dirty="0">
                <a:latin typeface="Microsoft Sans Serif"/>
                <a:cs typeface="Microsoft Sans Serif"/>
              </a:rPr>
              <a:t>με </a:t>
            </a:r>
            <a:r>
              <a:rPr sz="1350" spc="55" dirty="0">
                <a:latin typeface="Microsoft Sans Serif"/>
                <a:cs typeface="Microsoft Sans Serif"/>
              </a:rPr>
              <a:t>φτιάχνουν </a:t>
            </a:r>
            <a:r>
              <a:rPr sz="1350" spc="65" dirty="0">
                <a:latin typeface="Microsoft Sans Serif"/>
                <a:cs typeface="Microsoft Sans Serif"/>
              </a:rPr>
              <a:t>και </a:t>
            </a:r>
            <a:r>
              <a:rPr sz="1350" spc="15" dirty="0">
                <a:latin typeface="Microsoft Sans Serif"/>
                <a:cs typeface="Microsoft Sans Serif"/>
              </a:rPr>
              <a:t>μετά </a:t>
            </a:r>
            <a:r>
              <a:rPr sz="1350" spc="25" dirty="0">
                <a:latin typeface="Microsoft Sans Serif"/>
                <a:cs typeface="Microsoft Sans Serif"/>
              </a:rPr>
              <a:t>με </a:t>
            </a:r>
            <a:r>
              <a:rPr sz="1350" spc="65" dirty="0">
                <a:latin typeface="Microsoft Sans Serif"/>
                <a:cs typeface="Microsoft Sans Serif"/>
              </a:rPr>
              <a:t>αφήνουν μόνο </a:t>
            </a:r>
            <a:r>
              <a:rPr sz="1350" spc="70" dirty="0">
                <a:latin typeface="Microsoft Sans Serif"/>
                <a:cs typeface="Microsoft Sans Serif"/>
              </a:rPr>
              <a:t>μου </a:t>
            </a:r>
            <a:r>
              <a:rPr sz="1350" spc="30" dirty="0">
                <a:latin typeface="Microsoft Sans Serif"/>
                <a:cs typeface="Microsoft Sans Serif"/>
              </a:rPr>
              <a:t>μέσα </a:t>
            </a:r>
            <a:r>
              <a:rPr sz="1350" spc="20" dirty="0">
                <a:latin typeface="Microsoft Sans Serif"/>
                <a:cs typeface="Microsoft Sans Serif"/>
              </a:rPr>
              <a:t>στο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35" dirty="0">
                <a:latin typeface="Microsoft Sans Serif"/>
                <a:cs typeface="Microsoft Sans Serif"/>
              </a:rPr>
              <a:t>κρύο.</a:t>
            </a:r>
            <a:endParaRPr sz="1350" dirty="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8100" y="4006850"/>
            <a:ext cx="1810825" cy="194425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37559" y="349250"/>
            <a:ext cx="3971925" cy="512961"/>
          </a:xfrm>
          <a:prstGeom prst="rect">
            <a:avLst/>
          </a:prstGeom>
          <a:solidFill>
            <a:schemeClr val="bg2">
              <a:alpha val="49798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26670">
              <a:lnSpc>
                <a:spcPts val="1989"/>
              </a:lnSpc>
            </a:pPr>
            <a:r>
              <a:rPr sz="1800" spc="95" dirty="0"/>
              <a:t>ο</a:t>
            </a:r>
            <a:r>
              <a:rPr sz="1800" spc="-70" dirty="0"/>
              <a:t> </a:t>
            </a:r>
            <a:r>
              <a:rPr sz="1800" spc="70" dirty="0"/>
              <a:t>χι</a:t>
            </a:r>
            <a:r>
              <a:rPr sz="1800" spc="104" baseline="-4901" dirty="0"/>
              <a:t>ι</a:t>
            </a:r>
            <a:r>
              <a:rPr sz="1800" spc="70" dirty="0"/>
              <a:t>ονάνθρωπος</a:t>
            </a:r>
            <a:r>
              <a:rPr sz="1800" spc="-70" dirty="0"/>
              <a:t> </a:t>
            </a:r>
            <a:r>
              <a:rPr sz="1800" spc="155" dirty="0"/>
              <a:t>που</a:t>
            </a:r>
            <a:r>
              <a:rPr sz="1800" spc="-70" dirty="0"/>
              <a:t> </a:t>
            </a:r>
            <a:r>
              <a:rPr sz="1800" spc="35" dirty="0"/>
              <a:t>ένι</a:t>
            </a:r>
            <a:r>
              <a:rPr sz="1800" spc="52" baseline="-4901" dirty="0"/>
              <a:t>ι</a:t>
            </a:r>
            <a:r>
              <a:rPr sz="1800" spc="35" dirty="0"/>
              <a:t>ωθε</a:t>
            </a:r>
            <a:r>
              <a:rPr sz="1800" spc="-70" dirty="0"/>
              <a:t> </a:t>
            </a:r>
            <a:r>
              <a:rPr sz="1800" spc="110" dirty="0"/>
              <a:t>μόνος</a:t>
            </a:r>
            <a:endParaRPr sz="18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00" y="349250"/>
            <a:ext cx="7696199" cy="6858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99100" y="2940050"/>
            <a:ext cx="2639992" cy="352634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7700" y="882650"/>
            <a:ext cx="2506563" cy="356446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71906" y="1035673"/>
            <a:ext cx="3043555" cy="61849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185"/>
              </a:spcBef>
            </a:pPr>
            <a:r>
              <a:rPr sz="1950" b="1" spc="204" dirty="0">
                <a:latin typeface="Trebuchet MS"/>
                <a:cs typeface="Trebuchet MS"/>
              </a:rPr>
              <a:t>Οι</a:t>
            </a:r>
            <a:r>
              <a:rPr sz="1950" b="1" spc="-114" dirty="0">
                <a:latin typeface="Trebuchet MS"/>
                <a:cs typeface="Trebuchet MS"/>
              </a:rPr>
              <a:t> </a:t>
            </a:r>
            <a:r>
              <a:rPr sz="1950" b="1" spc="100" dirty="0">
                <a:latin typeface="Trebuchet MS"/>
                <a:cs typeface="Trebuchet MS"/>
              </a:rPr>
              <a:t>γυναίκες</a:t>
            </a:r>
            <a:r>
              <a:rPr sz="1950" b="1" spc="-110" dirty="0">
                <a:latin typeface="Trebuchet MS"/>
                <a:cs typeface="Trebuchet MS"/>
              </a:rPr>
              <a:t> </a:t>
            </a:r>
            <a:r>
              <a:rPr sz="1950" b="1" spc="130" dirty="0">
                <a:latin typeface="Trebuchet MS"/>
                <a:cs typeface="Trebuchet MS"/>
              </a:rPr>
              <a:t>ζύμωναν</a:t>
            </a:r>
            <a:r>
              <a:rPr sz="1950" b="1" spc="-11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το </a:t>
            </a:r>
            <a:r>
              <a:rPr sz="1950" b="1" spc="-570" dirty="0">
                <a:latin typeface="Trebuchet MS"/>
                <a:cs typeface="Trebuchet MS"/>
              </a:rPr>
              <a:t> </a:t>
            </a:r>
            <a:r>
              <a:rPr sz="1950" b="1" spc="180" dirty="0">
                <a:latin typeface="Trebuchet MS"/>
                <a:cs typeface="Trebuchet MS"/>
              </a:rPr>
              <a:t>ψωμί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μόνες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τους</a:t>
            </a:r>
            <a:endParaRPr sz="19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273050"/>
            <a:ext cx="8077199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8115" y="486060"/>
            <a:ext cx="2058622" cy="2296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8909" y="3564463"/>
            <a:ext cx="2697176" cy="20204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56374" y="3755082"/>
            <a:ext cx="2601869" cy="17345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785986" y="1121449"/>
            <a:ext cx="3597910" cy="11296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120" dirty="0">
                <a:latin typeface="Trebuchet MS"/>
                <a:cs typeface="Trebuchet MS"/>
              </a:rPr>
              <a:t>Επειδή </a:t>
            </a:r>
            <a:r>
              <a:rPr sz="1800" b="1" spc="90" dirty="0">
                <a:latin typeface="Trebuchet MS"/>
                <a:cs typeface="Trebuchet MS"/>
              </a:rPr>
              <a:t>δεν </a:t>
            </a:r>
            <a:r>
              <a:rPr sz="1800" b="1" spc="110" dirty="0">
                <a:latin typeface="Trebuchet MS"/>
                <a:cs typeface="Trebuchet MS"/>
              </a:rPr>
              <a:t>είχαν </a:t>
            </a:r>
            <a:r>
              <a:rPr sz="1800" b="1" spc="100" dirty="0">
                <a:latin typeface="Trebuchet MS"/>
                <a:cs typeface="Trebuchet MS"/>
              </a:rPr>
              <a:t>ηλεκτρικό </a:t>
            </a:r>
            <a:r>
              <a:rPr sz="1800" b="1" spc="105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ρεύμα</a:t>
            </a:r>
            <a:r>
              <a:rPr sz="1800" b="1" spc="-90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σιδέρωναν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45" dirty="0">
                <a:latin typeface="Trebuchet MS"/>
                <a:cs typeface="Trebuchet MS"/>
              </a:rPr>
              <a:t>με</a:t>
            </a:r>
            <a:r>
              <a:rPr sz="1800" b="1" spc="-90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σίδερα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05" dirty="0">
                <a:latin typeface="Trebuchet MS"/>
                <a:cs typeface="Trebuchet MS"/>
              </a:rPr>
              <a:t>τα </a:t>
            </a:r>
            <a:r>
              <a:rPr sz="1800" b="1" spc="-535" dirty="0">
                <a:latin typeface="Trebuchet MS"/>
                <a:cs typeface="Trebuchet MS"/>
              </a:rPr>
              <a:t> </a:t>
            </a:r>
            <a:r>
              <a:rPr sz="1800" b="1" spc="145" dirty="0">
                <a:latin typeface="Trebuchet MS"/>
                <a:cs typeface="Trebuchet MS"/>
              </a:rPr>
              <a:t>οποία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γέμιζαν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45" dirty="0">
                <a:latin typeface="Trebuchet MS"/>
                <a:cs typeface="Trebuchet MS"/>
              </a:rPr>
              <a:t>με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95" dirty="0">
                <a:latin typeface="Trebuchet MS"/>
                <a:cs typeface="Trebuchet MS"/>
              </a:rPr>
              <a:t>κάρβουνα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b="1" spc="140" dirty="0">
                <a:latin typeface="Trebuchet MS"/>
                <a:cs typeface="Trebuchet MS"/>
              </a:rPr>
              <a:t>από</a:t>
            </a:r>
            <a:r>
              <a:rPr sz="1800" b="1" spc="-95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το</a:t>
            </a:r>
            <a:r>
              <a:rPr sz="1800" b="1" spc="-95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τζάκι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6700" y="501650"/>
            <a:ext cx="7848600" cy="6858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5500" y="2178050"/>
            <a:ext cx="3962400" cy="43434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 rot="10800000" flipV="1">
            <a:off x="2517689" y="1035049"/>
            <a:ext cx="5463540" cy="495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120" dirty="0">
                <a:latin typeface="Trebuchet MS"/>
                <a:cs typeface="Trebuchet MS"/>
              </a:rPr>
              <a:t>Επειδή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δεν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υπήρχαν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ψυγεία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φαγητά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έβαζαν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στο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κλουβί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ή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φανάρι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όπως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ονόμαζαν</a:t>
            </a:r>
            <a:endParaRPr sz="15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300" y="349250"/>
            <a:ext cx="8458200" cy="669417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4610" y="2058614"/>
            <a:ext cx="3715690" cy="438663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98628" y="577850"/>
            <a:ext cx="5561965" cy="10859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85" dirty="0">
                <a:latin typeface="Trebuchet MS"/>
                <a:cs typeface="Trebuchet MS"/>
              </a:rPr>
              <a:t>Αργότερα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κατασκευάστηκαν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τα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40" dirty="0">
                <a:latin typeface="Trebuchet MS"/>
                <a:cs typeface="Trebuchet MS"/>
              </a:rPr>
              <a:t>πρώτα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ψυγεία</a:t>
            </a:r>
            <a:endParaRPr sz="1700" dirty="0">
              <a:latin typeface="Trebuchet MS"/>
              <a:cs typeface="Trebuchet MS"/>
            </a:endParaRPr>
          </a:p>
          <a:p>
            <a:pPr marL="12700" marR="5080">
              <a:lnSpc>
                <a:spcPct val="103000"/>
              </a:lnSpc>
            </a:pPr>
            <a:r>
              <a:rPr sz="1700" b="1" spc="105" dirty="0">
                <a:latin typeface="Trebuchet MS"/>
                <a:cs typeface="Trebuchet MS"/>
              </a:rPr>
              <a:t>αλλά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επειδή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δεν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υπήρχε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ρεύμα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λειτουργούσαν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με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πάγο </a:t>
            </a:r>
            <a:r>
              <a:rPr sz="1700" b="1" spc="155" dirty="0">
                <a:latin typeface="Trebuchet MS"/>
                <a:cs typeface="Trebuchet MS"/>
              </a:rPr>
              <a:t>που </a:t>
            </a:r>
            <a:r>
              <a:rPr sz="1700" b="1" spc="150" dirty="0">
                <a:latin typeface="Trebuchet MS"/>
                <a:cs typeface="Trebuchet MS"/>
              </a:rPr>
              <a:t>οι </a:t>
            </a:r>
            <a:r>
              <a:rPr sz="1700" b="1" spc="135" dirty="0">
                <a:latin typeface="Trebuchet MS"/>
                <a:cs typeface="Trebuchet MS"/>
              </a:rPr>
              <a:t>άνθρωποι </a:t>
            </a:r>
            <a:r>
              <a:rPr sz="1700" b="1" spc="110" dirty="0">
                <a:latin typeface="Trebuchet MS"/>
                <a:cs typeface="Trebuchet MS"/>
              </a:rPr>
              <a:t>το </a:t>
            </a:r>
            <a:r>
              <a:rPr sz="1700" b="1" spc="85" dirty="0">
                <a:latin typeface="Trebuchet MS"/>
                <a:cs typeface="Trebuchet MS"/>
              </a:rPr>
              <a:t>αγόραζαν </a:t>
            </a:r>
            <a:r>
              <a:rPr sz="1700" b="1" spc="150" dirty="0">
                <a:latin typeface="Trebuchet MS"/>
                <a:cs typeface="Trebuchet MS"/>
              </a:rPr>
              <a:t>από </a:t>
            </a:r>
            <a:r>
              <a:rPr sz="1700" b="1" spc="114" dirty="0">
                <a:latin typeface="Trebuchet MS"/>
                <a:cs typeface="Trebuchet MS"/>
              </a:rPr>
              <a:t>τον </a:t>
            </a:r>
            <a:r>
              <a:rPr sz="1700" b="1" spc="120" dirty="0">
                <a:latin typeface="Trebuchet MS"/>
                <a:cs typeface="Trebuchet MS"/>
              </a:rPr>
              <a:t> </a:t>
            </a:r>
            <a:r>
              <a:rPr sz="1700" b="1" spc="140" dirty="0">
                <a:latin typeface="Trebuchet MS"/>
                <a:cs typeface="Trebuchet MS"/>
              </a:rPr>
              <a:t>παγοπώλη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425450"/>
            <a:ext cx="8153399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5900" y="1416050"/>
            <a:ext cx="5334000" cy="466049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70754" y="577850"/>
            <a:ext cx="3857146" cy="3468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l-GR" sz="2150" spc="155" dirty="0" smtClean="0"/>
              <a:t>     </a:t>
            </a:r>
            <a:r>
              <a:rPr sz="2150" spc="155" dirty="0" err="1" smtClean="0"/>
              <a:t>παγοπώλης</a:t>
            </a:r>
            <a:endParaRPr sz="2150" dirty="0"/>
          </a:p>
        </p:txBody>
      </p:sp>
    </p:spTree>
  </p:cSld>
  <p:clrMapOvr>
    <a:masterClrMapping/>
  </p:clrMapOvr>
  <p:transition>
    <p:newsflash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577850"/>
            <a:ext cx="8229599" cy="6477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6300" y="1568450"/>
            <a:ext cx="6172200" cy="43434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2900" y="577850"/>
            <a:ext cx="7315199" cy="6477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84548" y="1931550"/>
            <a:ext cx="5028565" cy="180022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185"/>
              </a:spcBef>
            </a:pPr>
            <a:r>
              <a:rPr sz="1950" b="1" spc="130" dirty="0">
                <a:latin typeface="Trebuchet MS"/>
                <a:cs typeface="Trebuchet MS"/>
              </a:rPr>
              <a:t>Επειδή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00" dirty="0">
                <a:latin typeface="Trebuchet MS"/>
                <a:cs typeface="Trebuchet MS"/>
              </a:rPr>
              <a:t>δεν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είχαν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90" dirty="0">
                <a:latin typeface="Trebuchet MS"/>
                <a:cs typeface="Trebuchet MS"/>
              </a:rPr>
              <a:t>νερό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στο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90" dirty="0">
                <a:latin typeface="Trebuchet MS"/>
                <a:cs typeface="Trebuchet MS"/>
              </a:rPr>
              <a:t>σπίτι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τους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60" dirty="0">
                <a:latin typeface="Trebuchet MS"/>
                <a:cs typeface="Trebuchet MS"/>
              </a:rPr>
              <a:t>οι </a:t>
            </a:r>
            <a:r>
              <a:rPr sz="1950" b="1" spc="-570" dirty="0">
                <a:latin typeface="Trebuchet MS"/>
                <a:cs typeface="Trebuchet MS"/>
              </a:rPr>
              <a:t> </a:t>
            </a:r>
            <a:r>
              <a:rPr sz="1950" b="1" spc="135" dirty="0">
                <a:latin typeface="Trebuchet MS"/>
                <a:cs typeface="Trebuchet MS"/>
              </a:rPr>
              <a:t>άνθρωποι χρησιμοποιούσαν </a:t>
            </a:r>
            <a:r>
              <a:rPr sz="1950" b="1" spc="120" dirty="0">
                <a:latin typeface="Trebuchet MS"/>
                <a:cs typeface="Trebuchet MS"/>
              </a:rPr>
              <a:t>μικρές </a:t>
            </a:r>
            <a:r>
              <a:rPr sz="1950" b="1" spc="125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βρύσες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30" dirty="0">
                <a:latin typeface="Trebuchet MS"/>
                <a:cs typeface="Trebuchet MS"/>
              </a:rPr>
              <a:t>τις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35" dirty="0">
                <a:latin typeface="Trebuchet MS"/>
                <a:cs typeface="Trebuchet MS"/>
              </a:rPr>
              <a:t>οποίες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γέμιζαν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55" dirty="0">
                <a:latin typeface="Trebuchet MS"/>
                <a:cs typeface="Trebuchet MS"/>
              </a:rPr>
              <a:t>από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το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90" dirty="0">
                <a:latin typeface="Trebuchet MS"/>
                <a:cs typeface="Trebuchet MS"/>
              </a:rPr>
              <a:t>νερό </a:t>
            </a:r>
            <a:r>
              <a:rPr sz="1950" b="1" spc="95" dirty="0">
                <a:latin typeface="Trebuchet MS"/>
                <a:cs typeface="Trebuchet MS"/>
              </a:rPr>
              <a:t> </a:t>
            </a:r>
            <a:r>
              <a:rPr sz="1950" b="1" spc="160" dirty="0">
                <a:latin typeface="Trebuchet MS"/>
                <a:cs typeface="Trebuchet MS"/>
              </a:rPr>
              <a:t>που </a:t>
            </a:r>
            <a:r>
              <a:rPr sz="1950" b="1" spc="110" dirty="0">
                <a:latin typeface="Trebuchet MS"/>
                <a:cs typeface="Trebuchet MS"/>
              </a:rPr>
              <a:t>κουβαλούσαν </a:t>
            </a:r>
            <a:r>
              <a:rPr sz="1950" b="1" spc="135" dirty="0">
                <a:latin typeface="Trebuchet MS"/>
                <a:cs typeface="Trebuchet MS"/>
              </a:rPr>
              <a:t>είτε </a:t>
            </a:r>
            <a:r>
              <a:rPr sz="1950" b="1" spc="155" dirty="0">
                <a:latin typeface="Trebuchet MS"/>
                <a:cs typeface="Trebuchet MS"/>
              </a:rPr>
              <a:t>από </a:t>
            </a:r>
            <a:r>
              <a:rPr sz="1950" b="1" spc="110" dirty="0">
                <a:latin typeface="Trebuchet MS"/>
                <a:cs typeface="Trebuchet MS"/>
              </a:rPr>
              <a:t>το </a:t>
            </a:r>
            <a:r>
              <a:rPr sz="1950" b="1" spc="170" dirty="0">
                <a:latin typeface="Trebuchet MS"/>
                <a:cs typeface="Trebuchet MS"/>
              </a:rPr>
              <a:t>ποτάμι </a:t>
            </a:r>
            <a:r>
              <a:rPr sz="1950" b="1" spc="175" dirty="0">
                <a:latin typeface="Trebuchet MS"/>
                <a:cs typeface="Trebuchet MS"/>
              </a:rPr>
              <a:t> </a:t>
            </a:r>
            <a:r>
              <a:rPr sz="1950" b="1" spc="135" dirty="0">
                <a:latin typeface="Trebuchet MS"/>
                <a:cs typeface="Trebuchet MS"/>
              </a:rPr>
              <a:t>είτε </a:t>
            </a:r>
            <a:r>
              <a:rPr sz="1950" b="1" spc="155" dirty="0">
                <a:latin typeface="Trebuchet MS"/>
                <a:cs typeface="Trebuchet MS"/>
              </a:rPr>
              <a:t>από </a:t>
            </a:r>
            <a:r>
              <a:rPr sz="1950" b="1" spc="114" dirty="0">
                <a:latin typeface="Trebuchet MS"/>
                <a:cs typeface="Trebuchet MS"/>
              </a:rPr>
              <a:t>τα </a:t>
            </a:r>
            <a:r>
              <a:rPr sz="1950" b="1" spc="130" dirty="0">
                <a:latin typeface="Trebuchet MS"/>
                <a:cs typeface="Trebuchet MS"/>
              </a:rPr>
              <a:t>πηγάδια </a:t>
            </a:r>
            <a:r>
              <a:rPr sz="1950" b="1" spc="135" dirty="0">
                <a:latin typeface="Trebuchet MS"/>
                <a:cs typeface="Trebuchet MS"/>
              </a:rPr>
              <a:t>είτε </a:t>
            </a:r>
            <a:r>
              <a:rPr sz="1950" b="1" spc="155" dirty="0">
                <a:latin typeface="Trebuchet MS"/>
                <a:cs typeface="Trebuchet MS"/>
              </a:rPr>
              <a:t>από </a:t>
            </a:r>
            <a:r>
              <a:rPr sz="1950" b="1" spc="90" dirty="0">
                <a:latin typeface="Trebuchet MS"/>
                <a:cs typeface="Trebuchet MS"/>
              </a:rPr>
              <a:t>άλλες </a:t>
            </a:r>
            <a:r>
              <a:rPr sz="1950" b="1" spc="95" dirty="0">
                <a:latin typeface="Trebuchet MS"/>
                <a:cs typeface="Trebuchet MS"/>
              </a:rPr>
              <a:t> </a:t>
            </a:r>
            <a:r>
              <a:rPr sz="1950" b="1" spc="105" dirty="0">
                <a:latin typeface="Trebuchet MS"/>
                <a:cs typeface="Trebuchet MS"/>
              </a:rPr>
              <a:t>πηγές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60" dirty="0">
                <a:latin typeface="Trebuchet MS"/>
                <a:cs typeface="Trebuchet MS"/>
              </a:rPr>
              <a:t>που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25" dirty="0">
                <a:latin typeface="Trebuchet MS"/>
                <a:cs typeface="Trebuchet MS"/>
              </a:rPr>
              <a:t>υπήρχαν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05" dirty="0">
                <a:latin typeface="Trebuchet MS"/>
                <a:cs typeface="Trebuchet MS"/>
              </a:rPr>
              <a:t>κοντά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τους</a:t>
            </a:r>
            <a:endParaRPr sz="19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100" y="577850"/>
            <a:ext cx="8458200" cy="6324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4500" y="1492250"/>
            <a:ext cx="4572000" cy="4495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00" y="273050"/>
            <a:ext cx="7848599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8700" y="1644650"/>
            <a:ext cx="6172200" cy="4191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425450"/>
            <a:ext cx="7772399" cy="6477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8300" y="1187450"/>
            <a:ext cx="4870166" cy="4670022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273050"/>
            <a:ext cx="8578215" cy="6477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801" y="114359"/>
            <a:ext cx="1401006" cy="167739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5685" y="1820346"/>
            <a:ext cx="2220643" cy="194425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801" y="4126765"/>
            <a:ext cx="3669303" cy="164880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59714" y="364708"/>
            <a:ext cx="7715250" cy="2888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9235" marR="5080">
              <a:lnSpc>
                <a:spcPct val="120400"/>
              </a:lnSpc>
              <a:spcBef>
                <a:spcPts val="100"/>
              </a:spcBef>
            </a:pPr>
            <a:r>
              <a:rPr sz="1350" spc="-5" dirty="0">
                <a:latin typeface="Microsoft Sans Serif"/>
                <a:cs typeface="Microsoft Sans Serif"/>
              </a:rPr>
              <a:t>Κάθε </a:t>
            </a:r>
            <a:r>
              <a:rPr sz="1350" spc="100" dirty="0">
                <a:latin typeface="Microsoft Sans Serif"/>
                <a:cs typeface="Microsoft Sans Serif"/>
              </a:rPr>
              <a:t>πρωί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85" dirty="0">
                <a:latin typeface="Microsoft Sans Serif"/>
                <a:cs typeface="Microsoft Sans Serif"/>
              </a:rPr>
              <a:t>που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έφευγαν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για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το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σχολείο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του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" dirty="0">
                <a:latin typeface="Microsoft Sans Serif"/>
                <a:cs typeface="Microsoft Sans Serif"/>
              </a:rPr>
              <a:t>έλεγαν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καλημέρα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το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μεσημέρι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γυρίζοντας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τον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αγκάλιαζαν,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έπαιζαν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μαζί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του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του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" dirty="0">
                <a:latin typeface="Microsoft Sans Serif"/>
                <a:cs typeface="Microsoft Sans Serif"/>
              </a:rPr>
              <a:t>έλεγαν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" dirty="0">
                <a:latin typeface="Microsoft Sans Serif"/>
                <a:cs typeface="Microsoft Sans Serif"/>
              </a:rPr>
              <a:t>τα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νέα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του</a:t>
            </a:r>
            <a:endParaRPr sz="1350" dirty="0">
              <a:latin typeface="Microsoft Sans Serif"/>
              <a:cs typeface="Microsoft Sans Serif"/>
            </a:endParaRPr>
          </a:p>
          <a:p>
            <a:pPr marL="1499235">
              <a:lnSpc>
                <a:spcPct val="100000"/>
              </a:lnSpc>
              <a:spcBef>
                <a:spcPts val="330"/>
              </a:spcBef>
            </a:pPr>
            <a:r>
              <a:rPr sz="1350" spc="40" dirty="0">
                <a:latin typeface="Microsoft Sans Serif"/>
                <a:cs typeface="Microsoft Sans Serif"/>
              </a:rPr>
              <a:t>σχολείου.</a:t>
            </a:r>
            <a:endParaRPr sz="1350" dirty="0">
              <a:latin typeface="Microsoft Sans Serif"/>
              <a:cs typeface="Microsoft Sans Serif"/>
            </a:endParaRPr>
          </a:p>
          <a:p>
            <a:pPr marL="1499235" marR="332105">
              <a:lnSpc>
                <a:spcPct val="120400"/>
              </a:lnSpc>
            </a:pPr>
            <a:r>
              <a:rPr sz="1350" spc="-10" dirty="0">
                <a:latin typeface="Microsoft Sans Serif"/>
                <a:cs typeface="Microsoft Sans Serif"/>
              </a:rPr>
              <a:t>Αχ </a:t>
            </a:r>
            <a:r>
              <a:rPr sz="1350" spc="70" dirty="0">
                <a:latin typeface="Microsoft Sans Serif"/>
                <a:cs typeface="Microsoft Sans Serif"/>
              </a:rPr>
              <a:t>πόσο </a:t>
            </a:r>
            <a:r>
              <a:rPr sz="1350" spc="30" dirty="0">
                <a:latin typeface="Microsoft Sans Serif"/>
                <a:cs typeface="Microsoft Sans Serif"/>
              </a:rPr>
              <a:t>ευτυχισμένος </a:t>
            </a:r>
            <a:r>
              <a:rPr sz="1350" spc="35" dirty="0">
                <a:latin typeface="Microsoft Sans Serif"/>
                <a:cs typeface="Microsoft Sans Serif"/>
              </a:rPr>
              <a:t>ένιωθε. </a:t>
            </a:r>
            <a:r>
              <a:rPr sz="1350" spc="30" dirty="0">
                <a:latin typeface="Microsoft Sans Serif"/>
                <a:cs typeface="Microsoft Sans Serif"/>
              </a:rPr>
              <a:t>Τώρα </a:t>
            </a:r>
            <a:r>
              <a:rPr sz="1350" spc="55" dirty="0">
                <a:latin typeface="Microsoft Sans Serif"/>
                <a:cs typeface="Microsoft Sans Serif"/>
              </a:rPr>
              <a:t>μπορούσε </a:t>
            </a:r>
            <a:r>
              <a:rPr sz="1350" spc="50" dirty="0">
                <a:latin typeface="Microsoft Sans Serif"/>
                <a:cs typeface="Microsoft Sans Serif"/>
              </a:rPr>
              <a:t>να </a:t>
            </a:r>
            <a:r>
              <a:rPr sz="1350" spc="15" dirty="0">
                <a:latin typeface="Microsoft Sans Serif"/>
                <a:cs typeface="Microsoft Sans Serif"/>
              </a:rPr>
              <a:t>αντέξει </a:t>
            </a:r>
            <a:r>
              <a:rPr sz="1350" spc="10" dirty="0">
                <a:latin typeface="Microsoft Sans Serif"/>
                <a:cs typeface="Microsoft Sans Serif"/>
              </a:rPr>
              <a:t>το </a:t>
            </a:r>
            <a:r>
              <a:rPr sz="1350" spc="35" dirty="0">
                <a:latin typeface="Microsoft Sans Serif"/>
                <a:cs typeface="Microsoft Sans Serif"/>
              </a:rPr>
              <a:t>κρύο. </a:t>
            </a:r>
            <a:r>
              <a:rPr sz="1350" spc="40" dirty="0">
                <a:latin typeface="Microsoft Sans Serif"/>
                <a:cs typeface="Microsoft Sans Serif"/>
              </a:rPr>
              <a:t> </a:t>
            </a:r>
            <a:r>
              <a:rPr sz="1350" spc="35" dirty="0">
                <a:latin typeface="Microsoft Sans Serif"/>
                <a:cs typeface="Microsoft Sans Serif"/>
              </a:rPr>
              <a:t>περιμένοντας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" dirty="0">
                <a:latin typeface="Microsoft Sans Serif"/>
                <a:cs typeface="Microsoft Sans Serif"/>
              </a:rPr>
              <a:t>τους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5" dirty="0">
                <a:latin typeface="Microsoft Sans Serif"/>
                <a:cs typeface="Microsoft Sans Serif"/>
              </a:rPr>
              <a:t>φίλους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του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γυρίσουν.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Τώρα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15" dirty="0">
                <a:latin typeface="Microsoft Sans Serif"/>
                <a:cs typeface="Microsoft Sans Serif"/>
              </a:rPr>
              <a:t>δεν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35" dirty="0">
                <a:latin typeface="Microsoft Sans Serif"/>
                <a:cs typeface="Microsoft Sans Serif"/>
              </a:rPr>
              <a:t>ήταν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5" dirty="0">
                <a:latin typeface="Microsoft Sans Serif"/>
                <a:cs typeface="Microsoft Sans Serif"/>
              </a:rPr>
              <a:t>μόνος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του.....</a:t>
            </a:r>
          </a:p>
          <a:p>
            <a:pPr>
              <a:lnSpc>
                <a:spcPct val="100000"/>
              </a:lnSpc>
            </a:pPr>
            <a:endParaRPr sz="1800" dirty="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1220"/>
              </a:spcBef>
            </a:pPr>
            <a:r>
              <a:rPr sz="1350" spc="10" dirty="0">
                <a:latin typeface="Microsoft Sans Serif"/>
                <a:cs typeface="Microsoft Sans Serif"/>
              </a:rPr>
              <a:t>Πέρασε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χειμώνας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ήρθε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η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άνοιξη.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Κάθε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5" dirty="0">
                <a:latin typeface="Microsoft Sans Serif"/>
                <a:cs typeface="Microsoft Sans Serif"/>
              </a:rPr>
              <a:t>μέρα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έβγαινε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ήλιος</a:t>
            </a:r>
            <a:endParaRPr sz="1350" dirty="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334"/>
              </a:spcBef>
            </a:pPr>
            <a:r>
              <a:rPr sz="1350" spc="25" dirty="0">
                <a:latin typeface="Microsoft Sans Serif"/>
                <a:cs typeface="Microsoft Sans Serif"/>
              </a:rPr>
              <a:t>,γύρω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όλα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πρασίνιζαν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λουλούδια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5" dirty="0">
                <a:latin typeface="Microsoft Sans Serif"/>
                <a:cs typeface="Microsoft Sans Serif"/>
              </a:rPr>
              <a:t>φύτρωναν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παντού.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Ο</a:t>
            </a:r>
          </a:p>
          <a:p>
            <a:pPr marL="12700" marR="2618740" algn="just">
              <a:lnSpc>
                <a:spcPct val="120400"/>
              </a:lnSpc>
            </a:pPr>
            <a:r>
              <a:rPr sz="1350" spc="55" dirty="0">
                <a:latin typeface="Microsoft Sans Serif"/>
                <a:cs typeface="Microsoft Sans Serif"/>
              </a:rPr>
              <a:t>χιονάνθρωπος </a:t>
            </a:r>
            <a:r>
              <a:rPr sz="1350" spc="40" dirty="0">
                <a:latin typeface="Microsoft Sans Serif"/>
                <a:cs typeface="Microsoft Sans Serif"/>
              </a:rPr>
              <a:t>άρχισε </a:t>
            </a:r>
            <a:r>
              <a:rPr sz="1350" spc="50" dirty="0">
                <a:latin typeface="Microsoft Sans Serif"/>
                <a:cs typeface="Microsoft Sans Serif"/>
              </a:rPr>
              <a:t>να </a:t>
            </a:r>
            <a:r>
              <a:rPr sz="1350" spc="70" dirty="0">
                <a:latin typeface="Microsoft Sans Serif"/>
                <a:cs typeface="Microsoft Sans Serif"/>
              </a:rPr>
              <a:t>μην νοιώθει </a:t>
            </a:r>
            <a:r>
              <a:rPr sz="1350" spc="25" dirty="0">
                <a:latin typeface="Microsoft Sans Serif"/>
                <a:cs typeface="Microsoft Sans Serif"/>
              </a:rPr>
              <a:t>καλά. </a:t>
            </a:r>
            <a:r>
              <a:rPr sz="1350" dirty="0">
                <a:latin typeface="Microsoft Sans Serif"/>
                <a:cs typeface="Microsoft Sans Serif"/>
              </a:rPr>
              <a:t>Μεγάλες σταγόνες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55" dirty="0">
                <a:latin typeface="Microsoft Sans Serif"/>
                <a:cs typeface="Microsoft Sans Serif"/>
              </a:rPr>
              <a:t>άρχισαν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5" dirty="0">
                <a:latin typeface="Microsoft Sans Serif"/>
                <a:cs typeface="Microsoft Sans Serif"/>
              </a:rPr>
              <a:t>κυλούν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από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το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70" dirty="0">
                <a:latin typeface="Microsoft Sans Serif"/>
                <a:cs typeface="Microsoft Sans Serif"/>
              </a:rPr>
              <a:t>σώμα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του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το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καπέλο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γλιστρούσε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από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το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κεφάλι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του.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" dirty="0">
                <a:latin typeface="Microsoft Sans Serif"/>
                <a:cs typeface="Microsoft Sans Serif"/>
              </a:rPr>
              <a:t>Ήταν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πολύ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λυπημένος.</a:t>
            </a:r>
            <a:endParaRPr sz="135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19487" y="4110258"/>
            <a:ext cx="4234815" cy="2007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1780">
              <a:lnSpc>
                <a:spcPct val="120400"/>
              </a:lnSpc>
              <a:spcBef>
                <a:spcPts val="100"/>
              </a:spcBef>
            </a:pPr>
            <a:r>
              <a:rPr sz="1350" spc="-20" dirty="0">
                <a:latin typeface="Microsoft Sans Serif"/>
                <a:cs typeface="Microsoft Sans Serif"/>
              </a:rPr>
              <a:t>Τα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70" dirty="0">
                <a:latin typeface="Microsoft Sans Serif"/>
                <a:cs typeface="Microsoft Sans Serif"/>
              </a:rPr>
              <a:t>παιδάκια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αμέσως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κατάλαβαν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ότι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κάτι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15" dirty="0">
                <a:latin typeface="Microsoft Sans Serif"/>
                <a:cs typeface="Microsoft Sans Serif"/>
              </a:rPr>
              <a:t>δεν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πάει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καλά.</a:t>
            </a:r>
            <a:endParaRPr sz="1350">
              <a:latin typeface="Microsoft Sans Serif"/>
              <a:cs typeface="Microsoft Sans Serif"/>
            </a:endParaRPr>
          </a:p>
          <a:p>
            <a:pPr marL="112395" indent="-100330">
              <a:lnSpc>
                <a:spcPct val="100000"/>
              </a:lnSpc>
              <a:spcBef>
                <a:spcPts val="330"/>
              </a:spcBef>
              <a:buChar char="-"/>
              <a:tabLst>
                <a:tab pos="113030" algn="l"/>
              </a:tabLst>
            </a:pPr>
            <a:r>
              <a:rPr sz="1350" spc="25" dirty="0">
                <a:latin typeface="Microsoft Sans Serif"/>
                <a:cs typeface="Microsoft Sans Serif"/>
              </a:rPr>
              <a:t>Τι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5" dirty="0">
                <a:latin typeface="Microsoft Sans Serif"/>
                <a:cs typeface="Microsoft Sans Serif"/>
              </a:rPr>
              <a:t>έχεις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καλέ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μας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φίλε;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35" dirty="0">
                <a:latin typeface="Microsoft Sans Serif"/>
                <a:cs typeface="Microsoft Sans Serif"/>
              </a:rPr>
              <a:t>Γιατί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είσαι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τόσο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θλιμμένος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-20" dirty="0">
                <a:latin typeface="Microsoft Sans Serif"/>
                <a:cs typeface="Microsoft Sans Serif"/>
              </a:rPr>
              <a:t>;</a:t>
            </a:r>
            <a:endParaRPr sz="1350">
              <a:latin typeface="Microsoft Sans Serif"/>
              <a:cs typeface="Microsoft Sans Serif"/>
            </a:endParaRPr>
          </a:p>
          <a:p>
            <a:pPr marL="12700" marR="5080">
              <a:lnSpc>
                <a:spcPct val="120400"/>
              </a:lnSpc>
              <a:buChar char="-"/>
              <a:tabLst>
                <a:tab pos="113030" algn="l"/>
              </a:tabLst>
            </a:pPr>
            <a:r>
              <a:rPr sz="1350" spc="40" dirty="0">
                <a:latin typeface="Microsoft Sans Serif"/>
                <a:cs typeface="Microsoft Sans Serif"/>
              </a:rPr>
              <a:t>Να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ήρθε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καιρός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σας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αποχωριστώ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5" dirty="0">
                <a:latin typeface="Microsoft Sans Serif"/>
                <a:cs typeface="Microsoft Sans Serif"/>
              </a:rPr>
              <a:t>αυτό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15" dirty="0">
                <a:latin typeface="Microsoft Sans Serif"/>
                <a:cs typeface="Microsoft Sans Serif"/>
              </a:rPr>
              <a:t>δεν </a:t>
            </a:r>
            <a:r>
              <a:rPr sz="1350" spc="-340" dirty="0">
                <a:latin typeface="Microsoft Sans Serif"/>
                <a:cs typeface="Microsoft Sans Serif"/>
              </a:rPr>
              <a:t> </a:t>
            </a:r>
            <a:r>
              <a:rPr sz="1350" spc="70" dirty="0">
                <a:latin typeface="Microsoft Sans Serif"/>
                <a:cs typeface="Microsoft Sans Serif"/>
              </a:rPr>
              <a:t>μου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αρέσει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καθόλου.</a:t>
            </a:r>
            <a:endParaRPr sz="1350">
              <a:latin typeface="Microsoft Sans Serif"/>
              <a:cs typeface="Microsoft Sans Serif"/>
            </a:endParaRPr>
          </a:p>
          <a:p>
            <a:pPr marL="12700" marR="67945">
              <a:lnSpc>
                <a:spcPct val="120400"/>
              </a:lnSpc>
            </a:pPr>
            <a:r>
              <a:rPr sz="1350" spc="25" dirty="0">
                <a:latin typeface="Microsoft Sans Serif"/>
                <a:cs typeface="Microsoft Sans Serif"/>
              </a:rPr>
              <a:t>Όσο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ήλιος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5" dirty="0">
                <a:latin typeface="Microsoft Sans Serif"/>
                <a:cs typeface="Microsoft Sans Serif"/>
              </a:rPr>
              <a:t>γίνεται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5" dirty="0">
                <a:latin typeface="Microsoft Sans Serif"/>
                <a:cs typeface="Microsoft Sans Serif"/>
              </a:rPr>
              <a:t>όλο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105" dirty="0">
                <a:latin typeface="Microsoft Sans Serif"/>
                <a:cs typeface="Microsoft Sans Serif"/>
              </a:rPr>
              <a:t>πιο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-15" dirty="0">
                <a:latin typeface="Microsoft Sans Serif"/>
                <a:cs typeface="Microsoft Sans Serif"/>
              </a:rPr>
              <a:t>ζεστός,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το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70" dirty="0">
                <a:latin typeface="Microsoft Sans Serif"/>
                <a:cs typeface="Microsoft Sans Serif"/>
              </a:rPr>
              <a:t>σώμα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70" dirty="0">
                <a:latin typeface="Microsoft Sans Serif"/>
                <a:cs typeface="Microsoft Sans Serif"/>
              </a:rPr>
              <a:t>μου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5" dirty="0">
                <a:latin typeface="Microsoft Sans Serif"/>
                <a:cs typeface="Microsoft Sans Serif"/>
              </a:rPr>
              <a:t>αρχίσει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5" dirty="0">
                <a:latin typeface="Microsoft Sans Serif"/>
                <a:cs typeface="Microsoft Sans Serif"/>
              </a:rPr>
              <a:t>λειώνει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μέχρι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85" dirty="0">
                <a:latin typeface="Microsoft Sans Serif"/>
                <a:cs typeface="Microsoft Sans Serif"/>
              </a:rPr>
              <a:t>που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γίνω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85" dirty="0">
                <a:latin typeface="Microsoft Sans Serif"/>
                <a:cs typeface="Microsoft Sans Serif"/>
              </a:rPr>
              <a:t>μια</a:t>
            </a:r>
            <a:endParaRPr sz="13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34"/>
              </a:spcBef>
            </a:pPr>
            <a:r>
              <a:rPr sz="1350" spc="70" dirty="0">
                <a:latin typeface="Microsoft Sans Serif"/>
                <a:cs typeface="Microsoft Sans Serif"/>
              </a:rPr>
              <a:t>μικρή</a:t>
            </a:r>
            <a:r>
              <a:rPr sz="1350" spc="-2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λιμνούλα</a:t>
            </a:r>
            <a:r>
              <a:rPr sz="1350" spc="-2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στο</a:t>
            </a:r>
            <a:r>
              <a:rPr sz="1350" spc="-20" dirty="0">
                <a:latin typeface="Microsoft Sans Serif"/>
                <a:cs typeface="Microsoft Sans Serif"/>
              </a:rPr>
              <a:t> </a:t>
            </a:r>
            <a:r>
              <a:rPr sz="1350" spc="15" dirty="0">
                <a:latin typeface="Microsoft Sans Serif"/>
                <a:cs typeface="Microsoft Sans Serif"/>
              </a:rPr>
              <a:t>έδαφος.</a:t>
            </a:r>
            <a:endParaRPr sz="1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4300" y="273050"/>
            <a:ext cx="7924799" cy="6781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2500" y="1568450"/>
            <a:ext cx="6553200" cy="4191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4867" y="0"/>
            <a:ext cx="6433820" cy="643382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7827" y="1648801"/>
            <a:ext cx="2687645" cy="34310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79985" y="2420778"/>
            <a:ext cx="2935442" cy="37550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660649" y="482893"/>
            <a:ext cx="4974590" cy="85280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110" dirty="0">
                <a:latin typeface="Trebuchet MS"/>
                <a:cs typeface="Trebuchet MS"/>
              </a:rPr>
              <a:t>Όλη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20" dirty="0">
                <a:latin typeface="Trebuchet MS"/>
                <a:cs typeface="Trebuchet MS"/>
              </a:rPr>
              <a:t>η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5" dirty="0">
                <a:latin typeface="Trebuchet MS"/>
                <a:cs typeface="Trebuchet MS"/>
              </a:rPr>
              <a:t>οικογένεια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κουβαλούσαν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το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80" dirty="0">
                <a:latin typeface="Trebuchet MS"/>
                <a:cs typeface="Trebuchet MS"/>
              </a:rPr>
              <a:t>νερό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90" dirty="0">
                <a:latin typeface="Trebuchet MS"/>
                <a:cs typeface="Trebuchet MS"/>
              </a:rPr>
              <a:t>σε </a:t>
            </a:r>
            <a:r>
              <a:rPr sz="1800" b="1" spc="-535" dirty="0">
                <a:latin typeface="Trebuchet MS"/>
                <a:cs typeface="Trebuchet MS"/>
              </a:rPr>
              <a:t> </a:t>
            </a:r>
            <a:r>
              <a:rPr sz="1800" b="1" spc="145" dirty="0">
                <a:latin typeface="Trebuchet MS"/>
                <a:cs typeface="Trebuchet MS"/>
              </a:rPr>
              <a:t>πήλινα </a:t>
            </a:r>
            <a:r>
              <a:rPr sz="1800" b="1" spc="100" dirty="0">
                <a:latin typeface="Trebuchet MS"/>
                <a:cs typeface="Trebuchet MS"/>
              </a:rPr>
              <a:t>δοχεία </a:t>
            </a:r>
            <a:r>
              <a:rPr sz="1800" b="1" spc="130" dirty="0">
                <a:latin typeface="Trebuchet MS"/>
                <a:cs typeface="Trebuchet MS"/>
              </a:rPr>
              <a:t>και </a:t>
            </a:r>
            <a:r>
              <a:rPr sz="1800" b="1" spc="105" dirty="0">
                <a:latin typeface="Trebuchet MS"/>
                <a:cs typeface="Trebuchet MS"/>
              </a:rPr>
              <a:t>πολλές </a:t>
            </a:r>
            <a:r>
              <a:rPr sz="1800" b="1" spc="65" dirty="0">
                <a:latin typeface="Trebuchet MS"/>
                <a:cs typeface="Trebuchet MS"/>
              </a:rPr>
              <a:t>φορές </a:t>
            </a:r>
            <a:r>
              <a:rPr sz="1800" b="1" spc="85" dirty="0">
                <a:latin typeface="Trebuchet MS"/>
                <a:cs typeface="Trebuchet MS"/>
              </a:rPr>
              <a:t>αρκετά </a:t>
            </a:r>
            <a:r>
              <a:rPr sz="1800" b="1" spc="90" dirty="0">
                <a:latin typeface="Trebuchet MS"/>
                <a:cs typeface="Trebuchet MS"/>
              </a:rPr>
              <a:t> </a:t>
            </a:r>
            <a:r>
              <a:rPr sz="1800" b="1" spc="120" dirty="0">
                <a:latin typeface="Trebuchet MS"/>
                <a:cs typeface="Trebuchet MS"/>
              </a:rPr>
              <a:t>μακριά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40" dirty="0">
                <a:latin typeface="Trebuchet MS"/>
                <a:cs typeface="Trebuchet MS"/>
              </a:rPr>
              <a:t>από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5" dirty="0">
                <a:latin typeface="Trebuchet MS"/>
                <a:cs typeface="Trebuchet MS"/>
              </a:rPr>
              <a:t>τα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60" dirty="0">
                <a:latin typeface="Trebuchet MS"/>
                <a:cs typeface="Trebuchet MS"/>
              </a:rPr>
              <a:t>σπίτια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90" dirty="0">
                <a:latin typeface="Trebuchet MS"/>
                <a:cs typeface="Trebuchet MS"/>
              </a:rPr>
              <a:t>τους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8500" y="730251"/>
            <a:ext cx="8686799" cy="6400799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5700" y="3702050"/>
            <a:ext cx="3200400" cy="32404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5300" y="1111250"/>
            <a:ext cx="4495800" cy="23622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 rot="10800000" flipV="1">
            <a:off x="5491255" y="4109428"/>
            <a:ext cx="2886075" cy="5872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204" dirty="0">
                <a:latin typeface="Trebuchet MS"/>
                <a:cs typeface="Trebuchet MS"/>
              </a:rPr>
              <a:t>Οι</a:t>
            </a:r>
            <a:r>
              <a:rPr sz="1850" b="1" spc="-90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γυναίκες</a:t>
            </a:r>
            <a:r>
              <a:rPr sz="1850" b="1" spc="-90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έπλεναν</a:t>
            </a:r>
            <a:r>
              <a:rPr sz="1850" b="1" spc="-90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τα </a:t>
            </a:r>
            <a:r>
              <a:rPr sz="1850" b="1" spc="-550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ρούχα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σε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95" dirty="0">
                <a:latin typeface="Trebuchet MS"/>
                <a:cs typeface="Trebuchet MS"/>
              </a:rPr>
              <a:t>σκάφες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196850"/>
            <a:ext cx="8534399" cy="6781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2500" y="1416050"/>
            <a:ext cx="5126002" cy="477753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41444" y="368522"/>
            <a:ext cx="4537710" cy="597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30" dirty="0">
                <a:latin typeface="Trebuchet MS"/>
                <a:cs typeface="Trebuchet MS"/>
              </a:rPr>
              <a:t>Τα </a:t>
            </a:r>
            <a:r>
              <a:rPr sz="1850" b="1" spc="85" dirty="0">
                <a:latin typeface="Trebuchet MS"/>
                <a:cs typeface="Trebuchet MS"/>
              </a:rPr>
              <a:t>χαλιά, </a:t>
            </a:r>
            <a:r>
              <a:rPr sz="1850" b="1" spc="135" dirty="0">
                <a:latin typeface="Trebuchet MS"/>
                <a:cs typeface="Trebuchet MS"/>
              </a:rPr>
              <a:t>τις </a:t>
            </a:r>
            <a:r>
              <a:rPr sz="1850" b="1" spc="105" dirty="0">
                <a:latin typeface="Trebuchet MS"/>
                <a:cs typeface="Trebuchet MS"/>
              </a:rPr>
              <a:t>κουβέρτες </a:t>
            </a:r>
            <a:r>
              <a:rPr sz="1850" b="1" spc="145" dirty="0">
                <a:latin typeface="Trebuchet MS"/>
                <a:cs typeface="Trebuchet MS"/>
              </a:rPr>
              <a:t>και </a:t>
            </a:r>
            <a:r>
              <a:rPr sz="1850" b="1" spc="125" dirty="0">
                <a:latin typeface="Trebuchet MS"/>
                <a:cs typeface="Trebuchet MS"/>
              </a:rPr>
              <a:t>τα </a:t>
            </a:r>
            <a:r>
              <a:rPr sz="1850" b="1" spc="114" dirty="0">
                <a:latin typeface="Trebuchet MS"/>
                <a:cs typeface="Trebuchet MS"/>
              </a:rPr>
              <a:t>άλλα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05" dirty="0">
                <a:latin typeface="Trebuchet MS"/>
                <a:cs typeface="Trebuchet MS"/>
              </a:rPr>
              <a:t>χοντρά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ρούχα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τα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έπλεναν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στο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80" dirty="0">
                <a:latin typeface="Trebuchet MS"/>
                <a:cs typeface="Trebuchet MS"/>
              </a:rPr>
              <a:t>ποτάμι</a:t>
            </a:r>
            <a:endParaRPr sz="18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273049"/>
            <a:ext cx="8000999" cy="67056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0461" y="1858482"/>
            <a:ext cx="5307039" cy="39771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12996" y="730250"/>
            <a:ext cx="4943504" cy="5872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125" dirty="0">
                <a:latin typeface="Trebuchet MS"/>
                <a:cs typeface="Trebuchet MS"/>
              </a:rPr>
              <a:t>Για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να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έχουν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05" dirty="0">
                <a:latin typeface="Trebuchet MS"/>
                <a:cs typeface="Trebuchet MS"/>
              </a:rPr>
              <a:t>ζεστό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νερό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άναβαν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45" dirty="0">
                <a:latin typeface="Trebuchet MS"/>
                <a:cs typeface="Trebuchet MS"/>
              </a:rPr>
              <a:t>φωτιά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45" dirty="0">
                <a:latin typeface="Trebuchet MS"/>
                <a:cs typeface="Trebuchet MS"/>
              </a:rPr>
              <a:t>και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05" dirty="0">
                <a:latin typeface="Trebuchet MS"/>
                <a:cs typeface="Trebuchet MS"/>
              </a:rPr>
              <a:t>έβραζαν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νερό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σε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μεγάλα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καζάνια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425449"/>
            <a:ext cx="8229599" cy="68580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5300" y="1035050"/>
            <a:ext cx="3124200" cy="31242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7700" y="4083050"/>
            <a:ext cx="3307138" cy="28305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24397" y="1720850"/>
            <a:ext cx="3551303" cy="5872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130" dirty="0">
                <a:latin typeface="Trebuchet MS"/>
                <a:cs typeface="Trebuchet MS"/>
              </a:rPr>
              <a:t>Επίσης</a:t>
            </a:r>
            <a:r>
              <a:rPr sz="1850" b="1" spc="-95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έκαναν</a:t>
            </a:r>
            <a:r>
              <a:rPr sz="1850" b="1" spc="-90" dirty="0">
                <a:latin typeface="Trebuchet MS"/>
                <a:cs typeface="Trebuchet MS"/>
              </a:rPr>
              <a:t> </a:t>
            </a:r>
            <a:r>
              <a:rPr sz="1850" b="1" spc="175" dirty="0">
                <a:latin typeface="Trebuchet MS"/>
                <a:cs typeface="Trebuchet MS"/>
              </a:rPr>
              <a:t>μπάνιο </a:t>
            </a:r>
            <a:r>
              <a:rPr sz="1850" b="1" spc="-550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σε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95" dirty="0">
                <a:latin typeface="Trebuchet MS"/>
                <a:cs typeface="Trebuchet MS"/>
              </a:rPr>
              <a:t>σκάφες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6700" y="273050"/>
            <a:ext cx="76961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3240" y="2106287"/>
            <a:ext cx="4601860" cy="40341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12996" y="387611"/>
            <a:ext cx="4727575" cy="883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90" dirty="0">
                <a:latin typeface="Trebuchet MS"/>
                <a:cs typeface="Trebuchet MS"/>
              </a:rPr>
              <a:t>Αργότερα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περνούσε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ο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νερουλάς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60" dirty="0">
                <a:latin typeface="Trebuchet MS"/>
                <a:cs typeface="Trebuchet MS"/>
              </a:rPr>
              <a:t>από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τα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80" dirty="0">
                <a:latin typeface="Trebuchet MS"/>
                <a:cs typeface="Trebuchet MS"/>
              </a:rPr>
              <a:t>σπίτια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45" dirty="0">
                <a:latin typeface="Trebuchet MS"/>
                <a:cs typeface="Trebuchet MS"/>
              </a:rPr>
              <a:t>και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πουλούσε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το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νερό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στους</a:t>
            </a:r>
            <a:endParaRPr sz="1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850" b="1" spc="125" dirty="0">
                <a:latin typeface="Trebuchet MS"/>
                <a:cs typeface="Trebuchet MS"/>
              </a:rPr>
              <a:t>ανθρώπους</a:t>
            </a:r>
            <a:endParaRPr sz="18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2900" y="425449"/>
            <a:ext cx="7543799" cy="63246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36894" y="2101850"/>
            <a:ext cx="4965700" cy="112928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114" dirty="0">
                <a:latin typeface="Trebuchet MS"/>
                <a:cs typeface="Trebuchet MS"/>
              </a:rPr>
              <a:t>Επισκεφτήκαμε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το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45" dirty="0">
                <a:latin typeface="Trebuchet MS"/>
                <a:cs typeface="Trebuchet MS"/>
              </a:rPr>
              <a:t>Μουσείο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95" dirty="0">
                <a:latin typeface="Trebuchet MS"/>
                <a:cs typeface="Trebuchet MS"/>
              </a:rPr>
              <a:t>Λαϊκής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55" dirty="0">
                <a:latin typeface="Trebuchet MS"/>
                <a:cs typeface="Trebuchet MS"/>
              </a:rPr>
              <a:t>Τέχνης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130" dirty="0">
                <a:latin typeface="Trebuchet MS"/>
                <a:cs typeface="Trebuchet MS"/>
              </a:rPr>
              <a:t>και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25" dirty="0">
                <a:latin typeface="Trebuchet MS"/>
                <a:cs typeface="Trebuchet MS"/>
              </a:rPr>
              <a:t>είδαμε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25" dirty="0">
                <a:latin typeface="Trebuchet MS"/>
                <a:cs typeface="Trebuchet MS"/>
              </a:rPr>
              <a:t>αντικείμενα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50" dirty="0">
                <a:latin typeface="Trebuchet MS"/>
                <a:cs typeface="Trebuchet MS"/>
              </a:rPr>
              <a:t>που</a:t>
            </a:r>
            <a:endParaRPr sz="1800" dirty="0">
              <a:latin typeface="Trebuchet MS"/>
              <a:cs typeface="Trebuchet MS"/>
            </a:endParaRPr>
          </a:p>
          <a:p>
            <a:pPr marL="12700" marR="245745">
              <a:lnSpc>
                <a:spcPct val="100800"/>
              </a:lnSpc>
            </a:pPr>
            <a:r>
              <a:rPr sz="1800" b="1" spc="125" dirty="0">
                <a:latin typeface="Trebuchet MS"/>
                <a:cs typeface="Trebuchet MS"/>
              </a:rPr>
              <a:t>χρησιμοποιούσαν</a:t>
            </a:r>
            <a:r>
              <a:rPr sz="1800" b="1" spc="-90" dirty="0">
                <a:latin typeface="Trebuchet MS"/>
                <a:cs typeface="Trebuchet MS"/>
              </a:rPr>
              <a:t> </a:t>
            </a:r>
            <a:r>
              <a:rPr sz="1800" b="1" spc="145" dirty="0">
                <a:latin typeface="Trebuchet MS"/>
                <a:cs typeface="Trebuchet MS"/>
              </a:rPr>
              <a:t>οι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25" dirty="0">
                <a:latin typeface="Trebuchet MS"/>
                <a:cs typeface="Trebuchet MS"/>
              </a:rPr>
              <a:t>άνθρωποι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05" dirty="0">
                <a:latin typeface="Trebuchet MS"/>
                <a:cs typeface="Trebuchet MS"/>
              </a:rPr>
              <a:t>τα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50" dirty="0">
                <a:latin typeface="Trebuchet MS"/>
                <a:cs typeface="Trebuchet MS"/>
              </a:rPr>
              <a:t>παλιά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χρόνια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00" y="273050"/>
            <a:ext cx="77723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6900" y="730250"/>
            <a:ext cx="4488713" cy="547059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425450"/>
            <a:ext cx="8534399" cy="6781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882650"/>
            <a:ext cx="3124200" cy="3810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0100" y="2863850"/>
            <a:ext cx="3183058" cy="3993255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50"/>
            <a:ext cx="8578215" cy="6629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6500" y="577850"/>
            <a:ext cx="2049091" cy="187138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60500" y="2559050"/>
            <a:ext cx="7996766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2395">
              <a:lnSpc>
                <a:spcPct val="120400"/>
              </a:lnSpc>
              <a:spcBef>
                <a:spcPts val="100"/>
              </a:spcBef>
            </a:pPr>
            <a:r>
              <a:rPr sz="1350" spc="20" dirty="0">
                <a:latin typeface="Microsoft Sans Serif"/>
                <a:cs typeface="Microsoft Sans Serif"/>
              </a:rPr>
              <a:t>-Και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15" dirty="0">
                <a:latin typeface="Microsoft Sans Serif"/>
                <a:cs typeface="Microsoft Sans Serif"/>
              </a:rPr>
              <a:t>εμείς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τι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35" dirty="0">
                <a:latin typeface="Microsoft Sans Serif"/>
                <a:cs typeface="Microsoft Sans Serif"/>
              </a:rPr>
              <a:t>κάνουμε;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-50" dirty="0">
                <a:latin typeface="Microsoft Sans Serif"/>
                <a:cs typeface="Microsoft Sans Serif"/>
              </a:rPr>
              <a:t>Σε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85" dirty="0">
                <a:latin typeface="Microsoft Sans Serif"/>
                <a:cs typeface="Microsoft Sans Serif"/>
              </a:rPr>
              <a:t>ποιον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15" dirty="0">
                <a:latin typeface="Microsoft Sans Serif"/>
                <a:cs typeface="Microsoft Sans Serif"/>
              </a:rPr>
              <a:t>λέμε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" dirty="0">
                <a:latin typeface="Microsoft Sans Serif"/>
                <a:cs typeface="Microsoft Sans Serif"/>
              </a:rPr>
              <a:t>τα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νέα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μας;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Με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85" dirty="0">
                <a:latin typeface="Microsoft Sans Serif"/>
                <a:cs typeface="Microsoft Sans Serif"/>
              </a:rPr>
              <a:t>ποιον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παίζουμε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όταν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γυρνάμε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από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το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σχολείο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-20" dirty="0">
                <a:latin typeface="Microsoft Sans Serif"/>
                <a:cs typeface="Microsoft Sans Serif"/>
              </a:rPr>
              <a:t>;</a:t>
            </a:r>
            <a:endParaRPr sz="13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350" spc="-20" dirty="0">
                <a:latin typeface="Microsoft Sans Serif"/>
                <a:cs typeface="Microsoft Sans Serif"/>
              </a:rPr>
              <a:t>-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Μην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ανησυχείτε.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5" dirty="0">
                <a:latin typeface="Microsoft Sans Serif"/>
                <a:cs typeface="Microsoft Sans Serif"/>
              </a:rPr>
              <a:t>Όλη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70" dirty="0">
                <a:latin typeface="Microsoft Sans Serif"/>
                <a:cs typeface="Microsoft Sans Serif"/>
              </a:rPr>
              <a:t>μου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η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ζωή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είναι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ένας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κύκλος-"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κύκλος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του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νερού"</a:t>
            </a:r>
            <a:endParaRPr sz="135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20400"/>
              </a:lnSpc>
            </a:pPr>
            <a:r>
              <a:rPr sz="1350" spc="20" dirty="0">
                <a:latin typeface="Microsoft Sans Serif"/>
                <a:cs typeface="Microsoft Sans Serif"/>
              </a:rPr>
              <a:t>Θα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φροντίσω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80" dirty="0">
                <a:latin typeface="Microsoft Sans Serif"/>
                <a:cs typeface="Microsoft Sans Serif"/>
              </a:rPr>
              <a:t>λοιπόν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κυλήσω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σιγά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σιγά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στο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ποταμάκι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85" dirty="0">
                <a:latin typeface="Microsoft Sans Serif"/>
                <a:cs typeface="Microsoft Sans Serif"/>
              </a:rPr>
              <a:t>που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είναι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μπροστά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στο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σπίτι.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Από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εκεί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εξατμιστώ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ανέβω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85" dirty="0">
                <a:latin typeface="Microsoft Sans Serif"/>
                <a:cs typeface="Microsoft Sans Serif"/>
              </a:rPr>
              <a:t>πάνω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στον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ουρανό.</a:t>
            </a:r>
            <a:endParaRPr sz="13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350" spc="70" dirty="0">
                <a:latin typeface="Microsoft Sans Serif"/>
                <a:cs typeface="Microsoft Sans Serif"/>
              </a:rPr>
              <a:t>Ναι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καλοί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70" dirty="0">
                <a:latin typeface="Microsoft Sans Serif"/>
                <a:cs typeface="Microsoft Sans Serif"/>
              </a:rPr>
              <a:t>μου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90" dirty="0">
                <a:latin typeface="Microsoft Sans Serif"/>
                <a:cs typeface="Microsoft Sans Serif"/>
              </a:rPr>
              <a:t>φίλοι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-45" dirty="0">
                <a:latin typeface="Microsoft Sans Serif"/>
                <a:cs typeface="Microsoft Sans Serif"/>
              </a:rPr>
              <a:t>,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γίνω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σύννεφο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όταν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έρθει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85" dirty="0">
                <a:latin typeface="Microsoft Sans Serif"/>
                <a:cs typeface="Microsoft Sans Serif"/>
              </a:rPr>
              <a:t>πάλι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ο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35" dirty="0">
                <a:latin typeface="Microsoft Sans Serif"/>
                <a:cs typeface="Microsoft Sans Serif"/>
              </a:rPr>
              <a:t>χειμώνας,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γίνω</a:t>
            </a:r>
            <a:endParaRPr sz="1350" dirty="0">
              <a:latin typeface="Microsoft Sans Serif"/>
              <a:cs typeface="Microsoft Sans Serif"/>
            </a:endParaRPr>
          </a:p>
          <a:p>
            <a:pPr marL="12700" marR="128270">
              <a:lnSpc>
                <a:spcPct val="120400"/>
              </a:lnSpc>
              <a:spcBef>
                <a:spcPts val="5"/>
              </a:spcBef>
            </a:pPr>
            <a:r>
              <a:rPr sz="1350" spc="65" dirty="0">
                <a:latin typeface="Microsoft Sans Serif"/>
                <a:cs typeface="Microsoft Sans Serif"/>
              </a:rPr>
              <a:t>χιονονιφάδα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πέσω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στη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" dirty="0">
                <a:latin typeface="Microsoft Sans Serif"/>
                <a:cs typeface="Microsoft Sans Serif"/>
              </a:rPr>
              <a:t>γη.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Τώρα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ξέρω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85" dirty="0">
                <a:latin typeface="Microsoft Sans Serif"/>
                <a:cs typeface="Microsoft Sans Serif"/>
              </a:rPr>
              <a:t>που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είναι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το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σπίτι</a:t>
            </a:r>
            <a:r>
              <a:rPr sz="1350" dirty="0">
                <a:latin typeface="Microsoft Sans Serif"/>
                <a:cs typeface="Microsoft Sans Serif"/>
              </a:rPr>
              <a:t> σας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θα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φροντίσω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πέσω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στην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αυλή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μας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σας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80" dirty="0">
                <a:latin typeface="Microsoft Sans Serif"/>
                <a:cs typeface="Microsoft Sans Serif"/>
              </a:rPr>
              <a:t>βρω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ξανά.</a:t>
            </a:r>
            <a:endParaRPr sz="1350" dirty="0">
              <a:latin typeface="Microsoft Sans Serif"/>
              <a:cs typeface="Microsoft Sans Serif"/>
            </a:endParaRPr>
          </a:p>
          <a:p>
            <a:pPr marL="12700" marR="1163955">
              <a:lnSpc>
                <a:spcPct val="120400"/>
              </a:lnSpc>
            </a:pPr>
            <a:r>
              <a:rPr sz="1350" spc="-20" dirty="0">
                <a:latin typeface="Microsoft Sans Serif"/>
                <a:cs typeface="Microsoft Sans Serif"/>
              </a:rPr>
              <a:t>Εσείς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35" dirty="0">
                <a:latin typeface="Microsoft Sans Serif"/>
                <a:cs typeface="Microsoft Sans Serif"/>
              </a:rPr>
              <a:t>φροντίστε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περάσετε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καλά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την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άνοιξη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το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καλοκαίρι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μέχρι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να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συναντηθούμε</a:t>
            </a:r>
            <a:r>
              <a:rPr sz="1350" spc="-1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πάλι.</a:t>
            </a:r>
            <a:endParaRPr sz="1350" dirty="0">
              <a:latin typeface="Microsoft Sans Serif"/>
              <a:cs typeface="Microsoft Sans Serif"/>
            </a:endParaRPr>
          </a:p>
          <a:p>
            <a:pPr marL="12700" marR="671195">
              <a:lnSpc>
                <a:spcPct val="120400"/>
              </a:lnSpc>
            </a:pPr>
            <a:r>
              <a:rPr sz="1350" spc="-30" dirty="0">
                <a:latin typeface="Microsoft Sans Serif"/>
                <a:cs typeface="Microsoft Sans Serif"/>
              </a:rPr>
              <a:t>Σας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ευχαριστώ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πολύ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για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όλη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την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0" dirty="0">
                <a:latin typeface="Microsoft Sans Serif"/>
                <a:cs typeface="Microsoft Sans Serif"/>
              </a:rPr>
              <a:t>αγάπη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85" dirty="0">
                <a:latin typeface="Microsoft Sans Serif"/>
                <a:cs typeface="Microsoft Sans Serif"/>
              </a:rPr>
              <a:t>που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70" dirty="0">
                <a:latin typeface="Microsoft Sans Serif"/>
                <a:cs typeface="Microsoft Sans Serif"/>
              </a:rPr>
              <a:t>μου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10" dirty="0">
                <a:latin typeface="Microsoft Sans Serif"/>
                <a:cs typeface="Microsoft Sans Serif"/>
              </a:rPr>
              <a:t>δείξατε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είπε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ο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55" dirty="0">
                <a:latin typeface="Microsoft Sans Serif"/>
                <a:cs typeface="Microsoft Sans Serif"/>
              </a:rPr>
              <a:t>χιονάνθρωπος </a:t>
            </a:r>
            <a:r>
              <a:rPr sz="1350" spc="-34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συγκινημένος.</a:t>
            </a:r>
            <a:endParaRPr sz="13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350" spc="-20" dirty="0">
                <a:latin typeface="Microsoft Sans Serif"/>
                <a:cs typeface="Microsoft Sans Serif"/>
              </a:rPr>
              <a:t>Τα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85" dirty="0">
                <a:latin typeface="Microsoft Sans Serif"/>
                <a:cs typeface="Microsoft Sans Serif"/>
              </a:rPr>
              <a:t>παιδιά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25" dirty="0">
                <a:latin typeface="Microsoft Sans Serif"/>
                <a:cs typeface="Microsoft Sans Serif"/>
              </a:rPr>
              <a:t>τον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40" dirty="0">
                <a:latin typeface="Microsoft Sans Serif"/>
                <a:cs typeface="Microsoft Sans Serif"/>
              </a:rPr>
              <a:t>αγκάλιασαν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45" dirty="0">
                <a:latin typeface="Microsoft Sans Serif"/>
                <a:cs typeface="Microsoft Sans Serif"/>
              </a:rPr>
              <a:t>για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τελευταία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60" dirty="0">
                <a:latin typeface="Microsoft Sans Serif"/>
                <a:cs typeface="Microsoft Sans Serif"/>
              </a:rPr>
              <a:t>φορά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και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65" dirty="0">
                <a:latin typeface="Microsoft Sans Serif"/>
                <a:cs typeface="Microsoft Sans Serif"/>
              </a:rPr>
              <a:t>μπήκαν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30" dirty="0">
                <a:latin typeface="Microsoft Sans Serif"/>
                <a:cs typeface="Microsoft Sans Serif"/>
              </a:rPr>
              <a:t>μέσα</a:t>
            </a:r>
            <a:r>
              <a:rPr sz="1350" spc="-5" dirty="0">
                <a:latin typeface="Microsoft Sans Serif"/>
                <a:cs typeface="Microsoft Sans Serif"/>
              </a:rPr>
              <a:t> </a:t>
            </a:r>
            <a:r>
              <a:rPr sz="1350" spc="20" dirty="0">
                <a:latin typeface="Microsoft Sans Serif"/>
                <a:cs typeface="Microsoft Sans Serif"/>
              </a:rPr>
              <a:t>στο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75" dirty="0">
                <a:latin typeface="Microsoft Sans Serif"/>
                <a:cs typeface="Microsoft Sans Serif"/>
              </a:rPr>
              <a:t>σπίτι</a:t>
            </a:r>
            <a:r>
              <a:rPr sz="1350" dirty="0">
                <a:latin typeface="Microsoft Sans Serif"/>
                <a:cs typeface="Microsoft Sans Serif"/>
              </a:rPr>
              <a:t> τους.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8500" y="501650"/>
            <a:ext cx="90677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93900" y="730250"/>
            <a:ext cx="6938010" cy="6195060"/>
            <a:chOff x="2477971" y="85772"/>
            <a:chExt cx="5718810" cy="61950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7971" y="85772"/>
              <a:ext cx="2630461" cy="35072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8432" y="2163460"/>
              <a:ext cx="3087933" cy="411724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newsflash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425450"/>
            <a:ext cx="8458199" cy="6477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4500" y="730250"/>
            <a:ext cx="4536593" cy="605196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100" y="273050"/>
            <a:ext cx="8534399" cy="6705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0900" y="730250"/>
            <a:ext cx="3352800" cy="3733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89515" y="2344531"/>
            <a:ext cx="3040279" cy="4050529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349249"/>
            <a:ext cx="8381999" cy="68580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7700" y="882650"/>
            <a:ext cx="2895600" cy="3733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6300" y="2482850"/>
            <a:ext cx="3192770" cy="4269735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6700" y="577850"/>
            <a:ext cx="7772399" cy="6400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21060000">
            <a:off x="2501016" y="1730720"/>
            <a:ext cx="5391311" cy="3429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ts val="2635"/>
              </a:lnSpc>
              <a:spcBef>
                <a:spcPts val="65"/>
              </a:spcBef>
            </a:pPr>
            <a:r>
              <a:rPr sz="2700" b="1" spc="280" dirty="0">
                <a:solidFill>
                  <a:srgbClr val="81177B"/>
                </a:solidFill>
                <a:latin typeface="Trebuchet MS"/>
                <a:cs typeface="Trebuchet MS"/>
              </a:rPr>
              <a:t>Οι</a:t>
            </a:r>
            <a:r>
              <a:rPr sz="2700" b="1" spc="-19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4050" b="1" spc="307" baseline="1028" dirty="0">
                <a:solidFill>
                  <a:srgbClr val="81177B"/>
                </a:solidFill>
                <a:latin typeface="Trebuchet MS"/>
                <a:cs typeface="Trebuchet MS"/>
              </a:rPr>
              <a:t>παππούδες</a:t>
            </a:r>
            <a:r>
              <a:rPr sz="4050" b="1" spc="-277" baseline="1028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4050" b="1" spc="292" baseline="7201" dirty="0">
                <a:solidFill>
                  <a:srgbClr val="81177B"/>
                </a:solidFill>
                <a:latin typeface="Trebuchet MS"/>
                <a:cs typeface="Trebuchet MS"/>
              </a:rPr>
              <a:t>και</a:t>
            </a:r>
            <a:r>
              <a:rPr sz="4050" b="1" spc="-277" baseline="7201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4050" b="1" spc="330" baseline="9259" dirty="0">
                <a:solidFill>
                  <a:srgbClr val="81177B"/>
                </a:solidFill>
                <a:latin typeface="Trebuchet MS"/>
                <a:cs typeface="Trebuchet MS"/>
              </a:rPr>
              <a:t>οι</a:t>
            </a:r>
            <a:r>
              <a:rPr sz="4050" b="1" spc="-277" baseline="9259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4050" b="1" spc="202" baseline="10288" dirty="0">
                <a:solidFill>
                  <a:srgbClr val="81177B"/>
                </a:solidFill>
                <a:latin typeface="Trebuchet MS"/>
                <a:cs typeface="Trebuchet MS"/>
              </a:rPr>
              <a:t>γιαγιάδες</a:t>
            </a:r>
            <a:endParaRPr sz="4050" baseline="10288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 rot="21060000">
            <a:off x="2578557" y="2222648"/>
            <a:ext cx="4376588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sz="2700" b="1" spc="165" dirty="0">
                <a:solidFill>
                  <a:srgbClr val="81177B"/>
                </a:solidFill>
                <a:latin typeface="Trebuchet MS"/>
                <a:cs typeface="Trebuchet MS"/>
              </a:rPr>
              <a:t>μας</a:t>
            </a:r>
            <a:r>
              <a:rPr sz="2700" b="1" spc="-19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4050" b="1" spc="307" baseline="2057" dirty="0">
                <a:solidFill>
                  <a:srgbClr val="81177B"/>
                </a:solidFill>
                <a:latin typeface="Trebuchet MS"/>
                <a:cs typeface="Trebuchet MS"/>
              </a:rPr>
              <a:t>μιλούν</a:t>
            </a:r>
            <a:r>
              <a:rPr sz="4050" b="1" spc="-284" baseline="2057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4050" b="1" spc="225" baseline="6172" dirty="0">
                <a:solidFill>
                  <a:srgbClr val="81177B"/>
                </a:solidFill>
                <a:latin typeface="Trebuchet MS"/>
                <a:cs typeface="Trebuchet MS"/>
              </a:rPr>
              <a:t>για</a:t>
            </a:r>
            <a:r>
              <a:rPr sz="4050" b="1" spc="-277" baseline="6172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4050" b="1" spc="232" baseline="7201" dirty="0">
                <a:solidFill>
                  <a:srgbClr val="81177B"/>
                </a:solidFill>
                <a:latin typeface="Trebuchet MS"/>
                <a:cs typeface="Trebuchet MS"/>
              </a:rPr>
              <a:t>το</a:t>
            </a:r>
            <a:r>
              <a:rPr sz="4050" b="1" spc="-284" baseline="7201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4050" b="1" spc="-75" baseline="9259" dirty="0">
                <a:solidFill>
                  <a:srgbClr val="81177B"/>
                </a:solidFill>
                <a:latin typeface="Trebuchet MS"/>
                <a:cs typeface="Trebuchet MS"/>
              </a:rPr>
              <a:t>νερό....</a:t>
            </a:r>
            <a:endParaRPr sz="4050" baseline="9259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100" y="349250"/>
            <a:ext cx="8534399" cy="6705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0787" y="1467707"/>
            <a:ext cx="5689803" cy="42697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51118" y="416179"/>
            <a:ext cx="4592955" cy="8223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25" dirty="0">
                <a:latin typeface="Trebuchet MS"/>
                <a:cs typeface="Trebuchet MS"/>
              </a:rPr>
              <a:t>Πήραμε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συνέντευξη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από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την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υπεύθυνη</a:t>
            </a:r>
            <a:endParaRPr sz="1700">
              <a:latin typeface="Trebuchet MS"/>
              <a:cs typeface="Trebuchet MS"/>
            </a:endParaRPr>
          </a:p>
          <a:p>
            <a:pPr marL="12700" marR="5080">
              <a:lnSpc>
                <a:spcPct val="103000"/>
              </a:lnSpc>
            </a:pPr>
            <a:r>
              <a:rPr sz="1700" b="1" spc="105" dirty="0">
                <a:latin typeface="Trebuchet MS"/>
                <a:cs typeface="Trebuchet MS"/>
              </a:rPr>
              <a:t>καθαριότητας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του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σχολείου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μας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-20" dirty="0">
                <a:latin typeface="Trebuchet MS"/>
                <a:cs typeface="Trebuchet MS"/>
              </a:rPr>
              <a:t>κ.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65" dirty="0">
                <a:latin typeface="Trebuchet MS"/>
                <a:cs typeface="Trebuchet MS"/>
              </a:rPr>
              <a:t>Μαρία </a:t>
            </a:r>
            <a:r>
              <a:rPr sz="1700" b="1" spc="-500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Τσελίκα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6700" y="273050"/>
            <a:ext cx="7696199" cy="6858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77008" y="2058618"/>
            <a:ext cx="5715" cy="19685"/>
          </a:xfrm>
          <a:custGeom>
            <a:avLst/>
            <a:gdLst/>
            <a:ahLst/>
            <a:cxnLst/>
            <a:rect l="l" t="t" r="r" b="b"/>
            <a:pathLst>
              <a:path w="5714" h="19685">
                <a:moveTo>
                  <a:pt x="5378" y="19061"/>
                </a:moveTo>
                <a:lnTo>
                  <a:pt x="0" y="19061"/>
                </a:lnTo>
                <a:lnTo>
                  <a:pt x="0" y="0"/>
                </a:lnTo>
                <a:lnTo>
                  <a:pt x="5378" y="0"/>
                </a:lnTo>
                <a:lnTo>
                  <a:pt x="5378" y="190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60505" y="473367"/>
            <a:ext cx="5817870" cy="5744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790" indent="-21272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25425" algn="l"/>
              </a:tabLst>
            </a:pPr>
            <a:r>
              <a:rPr sz="1500" b="1" u="heavy" spc="-3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Κ.</a:t>
            </a:r>
            <a:r>
              <a:rPr sz="1500" b="1" u="heavy" spc="-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13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Μα</a:t>
            </a:r>
            <a:r>
              <a:rPr sz="1500" b="1" spc="130" dirty="0">
                <a:latin typeface="Trebuchet MS"/>
                <a:cs typeface="Trebuchet MS"/>
              </a:rPr>
              <a:t>ρ</a:t>
            </a:r>
            <a:r>
              <a:rPr sz="1500" b="1" u="heavy" spc="13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ία</a:t>
            </a:r>
            <a:r>
              <a:rPr sz="1500" b="1" u="heavy" spc="-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πότε</a:t>
            </a:r>
            <a:r>
              <a:rPr sz="1500" b="1" u="heavy" spc="-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γεννηθήκατε;</a:t>
            </a:r>
            <a:endParaRPr sz="15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b="1" spc="-70" dirty="0">
                <a:latin typeface="Trebuchet MS"/>
                <a:cs typeface="Trebuchet MS"/>
              </a:rPr>
              <a:t>-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-10" dirty="0">
                <a:latin typeface="Trebuchet MS"/>
                <a:cs typeface="Trebuchet MS"/>
              </a:rPr>
              <a:t>21/5/1960</a:t>
            </a:r>
            <a:endParaRPr sz="15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50" dirty="0">
              <a:latin typeface="Trebuchet MS"/>
              <a:cs typeface="Trebuchet MS"/>
            </a:endParaRPr>
          </a:p>
          <a:p>
            <a:pPr marL="224790" indent="-212725">
              <a:lnSpc>
                <a:spcPct val="100000"/>
              </a:lnSpc>
              <a:spcBef>
                <a:spcPts val="5"/>
              </a:spcBef>
              <a:buAutoNum type="arabicPeriod" startAt="2"/>
              <a:tabLst>
                <a:tab pos="225425" algn="l"/>
              </a:tabLst>
            </a:pPr>
            <a:r>
              <a:rPr sz="1500" b="1" u="heavy" spc="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Πόσο</a:t>
            </a:r>
            <a:r>
              <a:rPr sz="1500" b="1" spc="-85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χρ</a:t>
            </a:r>
            <a:r>
              <a:rPr sz="150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ονών</a:t>
            </a:r>
            <a:r>
              <a:rPr sz="1500" b="1" u="heavy" spc="-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1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είστε</a:t>
            </a:r>
            <a:r>
              <a:rPr sz="1500" b="1" u="heavy" spc="-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-1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;</a:t>
            </a:r>
            <a:endParaRPr sz="15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b="1" spc="-70" dirty="0">
                <a:latin typeface="Trebuchet MS"/>
                <a:cs typeface="Trebuchet MS"/>
              </a:rPr>
              <a:t>-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-25" dirty="0">
                <a:latin typeface="Trebuchet MS"/>
                <a:cs typeface="Trebuchet MS"/>
              </a:rPr>
              <a:t>62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χρονών</a:t>
            </a:r>
            <a:endParaRPr sz="15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b="1" spc="-75" dirty="0">
                <a:latin typeface="Trebuchet MS"/>
                <a:cs typeface="Trebuchet MS"/>
              </a:rPr>
              <a:t>3.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Πο</a:t>
            </a:r>
            <a:r>
              <a:rPr sz="1500" b="1" u="heavy" spc="1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υ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dirty="0">
                <a:latin typeface="Trebuchet MS"/>
                <a:cs typeface="Trebuchet MS"/>
              </a:rPr>
              <a:t>γ</a:t>
            </a:r>
            <a:r>
              <a:rPr sz="1500" b="1" u="heavy" spc="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εννη</a:t>
            </a:r>
            <a:r>
              <a:rPr sz="1500" b="1" u="heavy" spc="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θή</a:t>
            </a:r>
            <a:r>
              <a:rPr sz="150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κατε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-120" dirty="0">
                <a:latin typeface="Trebuchet MS"/>
                <a:cs typeface="Trebuchet MS"/>
              </a:rPr>
              <a:t>;</a:t>
            </a:r>
            <a:endParaRPr sz="15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b="1" spc="-70" dirty="0">
                <a:latin typeface="Trebuchet MS"/>
                <a:cs typeface="Trebuchet MS"/>
              </a:rPr>
              <a:t>-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60" dirty="0">
                <a:latin typeface="Trebuchet MS"/>
                <a:cs typeface="Trebuchet MS"/>
              </a:rPr>
              <a:t>Στο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χωριό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65" dirty="0">
                <a:latin typeface="Trebuchet MS"/>
                <a:cs typeface="Trebuchet MS"/>
              </a:rPr>
              <a:t>Σκουτερά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Αιτωλοακαρνανίας</a:t>
            </a:r>
            <a:endParaRPr sz="15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 dirty="0">
              <a:latin typeface="Trebuchet MS"/>
              <a:cs typeface="Trebuchet MS"/>
            </a:endParaRPr>
          </a:p>
          <a:p>
            <a:pPr marL="12700" marR="810895">
              <a:lnSpc>
                <a:spcPct val="100000"/>
              </a:lnSpc>
            </a:pPr>
            <a:r>
              <a:rPr sz="1500" b="1" spc="-75" dirty="0">
                <a:latin typeface="Trebuchet MS"/>
                <a:cs typeface="Trebuchet MS"/>
              </a:rPr>
              <a:t>4.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Όταν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ή</a:t>
            </a:r>
            <a:r>
              <a:rPr sz="1500" b="1" u="heavy" spc="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σαστα</a:t>
            </a:r>
            <a:r>
              <a:rPr sz="150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13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παιδ</a:t>
            </a:r>
            <a:r>
              <a:rPr sz="1500" b="1" u="heavy" spc="1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ί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υπήρχ</a:t>
            </a:r>
            <a:r>
              <a:rPr sz="1500" b="1" u="heavy" spc="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ύδρευσ</a:t>
            </a:r>
            <a:r>
              <a:rPr sz="150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η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στ</a:t>
            </a:r>
            <a:r>
              <a:rPr sz="1500" b="1" u="heavy" spc="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ο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χωρι</a:t>
            </a:r>
            <a:r>
              <a:rPr sz="1500" b="1" u="heavy" spc="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ό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-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; </a:t>
            </a:r>
            <a:r>
              <a:rPr sz="1500" b="1" spc="-95" dirty="0">
                <a:latin typeface="Trebuchet MS"/>
                <a:cs typeface="Trebuchet MS"/>
              </a:rPr>
              <a:t> </a:t>
            </a:r>
            <a:r>
              <a:rPr sz="150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Εί</a:t>
            </a:r>
            <a:r>
              <a:rPr sz="1500" b="1" spc="75" dirty="0">
                <a:latin typeface="Trebuchet MS"/>
                <a:cs typeface="Trebuchet MS"/>
              </a:rPr>
              <a:t>χ</a:t>
            </a:r>
            <a:r>
              <a:rPr sz="150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ατε</a:t>
            </a:r>
            <a:r>
              <a:rPr sz="150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νερό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στο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1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σπίτι;</a:t>
            </a:r>
            <a:endParaRPr sz="15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b="1" spc="-70" dirty="0">
                <a:latin typeface="Trebuchet MS"/>
                <a:cs typeface="Trebuchet MS"/>
              </a:rPr>
              <a:t>-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Όχι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5" dirty="0">
                <a:latin typeface="Trebuchet MS"/>
                <a:cs typeface="Trebuchet MS"/>
              </a:rPr>
              <a:t>,το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65" dirty="0">
                <a:latin typeface="Trebuchet MS"/>
                <a:cs typeface="Trebuchet MS"/>
              </a:rPr>
              <a:t>νερό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65" dirty="0">
                <a:latin typeface="Trebuchet MS"/>
                <a:cs typeface="Trebuchet MS"/>
              </a:rPr>
              <a:t>ήρθε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14" dirty="0">
                <a:latin typeface="Trebuchet MS"/>
                <a:cs typeface="Trebuchet MS"/>
              </a:rPr>
              <a:t>πολύ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60" dirty="0">
                <a:latin typeface="Trebuchet MS"/>
                <a:cs typeface="Trebuchet MS"/>
              </a:rPr>
              <a:t>αργότερα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στα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35" dirty="0">
                <a:latin typeface="Trebuchet MS"/>
                <a:cs typeface="Trebuchet MS"/>
              </a:rPr>
              <a:t>σπίτια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μας</a:t>
            </a:r>
            <a:endParaRPr sz="15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b="1" spc="-75" dirty="0">
                <a:latin typeface="Trebuchet MS"/>
                <a:cs typeface="Trebuchet MS"/>
              </a:rPr>
              <a:t>5.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u="heavy" spc="14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Απ</a:t>
            </a:r>
            <a:r>
              <a:rPr sz="1500" b="1" u="heavy" spc="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ό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13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πο</a:t>
            </a:r>
            <a:r>
              <a:rPr sz="1500" b="1" u="heavy" spc="1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υ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15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παί</a:t>
            </a:r>
            <a:r>
              <a:rPr sz="1500" b="1" spc="40" dirty="0">
                <a:latin typeface="Trebuchet MS"/>
                <a:cs typeface="Trebuchet MS"/>
              </a:rPr>
              <a:t>ρ</a:t>
            </a:r>
            <a:r>
              <a:rPr sz="150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νατ</a:t>
            </a:r>
            <a:r>
              <a:rPr sz="1500" b="1" u="heavy" spc="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νερ</a:t>
            </a:r>
            <a:r>
              <a:rPr sz="1500" b="1" u="heavy" spc="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ό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-1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;</a:t>
            </a:r>
            <a:endParaRPr sz="1500" dirty="0">
              <a:latin typeface="Trebuchet MS"/>
              <a:cs typeface="Trebuchet MS"/>
            </a:endParaRPr>
          </a:p>
          <a:p>
            <a:pPr marL="12700" marR="7620">
              <a:lnSpc>
                <a:spcPct val="100000"/>
              </a:lnSpc>
            </a:pPr>
            <a:r>
              <a:rPr sz="1500" b="1" spc="-70" dirty="0">
                <a:latin typeface="Trebuchet MS"/>
                <a:cs typeface="Trebuchet MS"/>
              </a:rPr>
              <a:t>-</a:t>
            </a:r>
            <a:r>
              <a:rPr sz="1500" b="1" spc="1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Πηγαίναμε</a:t>
            </a:r>
            <a:r>
              <a:rPr sz="1500" b="1" spc="50" dirty="0">
                <a:latin typeface="Trebuchet MS"/>
                <a:cs typeface="Trebuchet MS"/>
              </a:rPr>
              <a:t> </a:t>
            </a:r>
            <a:r>
              <a:rPr sz="1500" b="1" spc="100" dirty="0">
                <a:latin typeface="Trebuchet MS"/>
                <a:cs typeface="Trebuchet MS"/>
              </a:rPr>
              <a:t>μακριά</a:t>
            </a:r>
            <a:r>
              <a:rPr sz="1500" b="1" spc="50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σε</a:t>
            </a:r>
            <a:r>
              <a:rPr sz="1500" b="1" spc="50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πηγές</a:t>
            </a:r>
            <a:r>
              <a:rPr sz="1500" b="1" spc="50" dirty="0">
                <a:latin typeface="Trebuchet MS"/>
                <a:cs typeface="Trebuchet MS"/>
              </a:rPr>
              <a:t> </a:t>
            </a:r>
            <a:r>
              <a:rPr sz="1500" b="1" spc="125" dirty="0">
                <a:latin typeface="Trebuchet MS"/>
                <a:cs typeface="Trebuchet MS"/>
              </a:rPr>
              <a:t>που</a:t>
            </a:r>
            <a:r>
              <a:rPr sz="1500" b="1" spc="50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ήταν</a:t>
            </a:r>
            <a:r>
              <a:rPr sz="1500" b="1" spc="50" dirty="0">
                <a:latin typeface="Trebuchet MS"/>
                <a:cs typeface="Trebuchet MS"/>
              </a:rPr>
              <a:t> </a:t>
            </a:r>
            <a:r>
              <a:rPr sz="1500" b="1" spc="65" dirty="0">
                <a:latin typeface="Trebuchet MS"/>
                <a:cs typeface="Trebuchet MS"/>
              </a:rPr>
              <a:t>γύρω</a:t>
            </a:r>
            <a:r>
              <a:rPr sz="1500" b="1" spc="50" dirty="0">
                <a:latin typeface="Trebuchet MS"/>
                <a:cs typeface="Trebuchet MS"/>
              </a:rPr>
              <a:t> </a:t>
            </a:r>
            <a:r>
              <a:rPr sz="1500" b="1" spc="114" dirty="0">
                <a:latin typeface="Trebuchet MS"/>
                <a:cs typeface="Trebuchet MS"/>
              </a:rPr>
              <a:t>από</a:t>
            </a:r>
            <a:r>
              <a:rPr sz="1500" b="1" spc="5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το</a:t>
            </a:r>
            <a:r>
              <a:rPr sz="1500" b="1" spc="50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χωριό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</a:t>
            </a:r>
            <a:endParaRPr sz="1500" dirty="0">
              <a:latin typeface="Trebuchet MS"/>
              <a:cs typeface="Trebuchet MS"/>
            </a:endParaRPr>
          </a:p>
          <a:p>
            <a:pPr marL="12700" marR="331470">
              <a:lnSpc>
                <a:spcPct val="100000"/>
              </a:lnSpc>
            </a:pPr>
            <a:r>
              <a:rPr sz="1500" b="1" spc="95" dirty="0">
                <a:latin typeface="Trebuchet MS"/>
                <a:cs typeface="Trebuchet MS"/>
              </a:rPr>
              <a:t>εκεί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γεμίζαμε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τα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παγούρια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μας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ή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100" dirty="0">
                <a:latin typeface="Trebuchet MS"/>
                <a:cs typeface="Trebuchet MS"/>
              </a:rPr>
              <a:t>τις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στάμνες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μετά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τα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κουβαλούσαμε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στο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45" dirty="0">
                <a:latin typeface="Trebuchet MS"/>
                <a:cs typeface="Trebuchet MS"/>
              </a:rPr>
              <a:t>σπίτι</a:t>
            </a:r>
            <a:endParaRPr sz="15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b="1" spc="-90" dirty="0">
                <a:latin typeface="Trebuchet MS"/>
                <a:cs typeface="Trebuchet MS"/>
              </a:rPr>
              <a:t>6</a:t>
            </a:r>
            <a:r>
              <a:rPr sz="1500" b="1" spc="-65" dirty="0">
                <a:latin typeface="Trebuchet MS"/>
                <a:cs typeface="Trebuchet MS"/>
              </a:rPr>
              <a:t>.</a:t>
            </a:r>
            <a:r>
              <a:rPr sz="1500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Πόσ</a:t>
            </a:r>
            <a:r>
              <a:rPr sz="1500" b="1" u="heavy" spc="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η</a:t>
            </a:r>
            <a:r>
              <a:rPr sz="1500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b="1" u="heavy" spc="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ώρ</a:t>
            </a:r>
            <a:r>
              <a:rPr sz="150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</a:t>
            </a:r>
            <a:r>
              <a:rPr sz="15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περπατούσατε;</a:t>
            </a:r>
            <a:endParaRPr sz="15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500" b="1" spc="-70" dirty="0">
                <a:latin typeface="Trebuchet MS"/>
                <a:cs typeface="Trebuchet MS"/>
              </a:rPr>
              <a:t>-</a:t>
            </a:r>
            <a:r>
              <a:rPr sz="1500" b="1" spc="114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Ήταν</a:t>
            </a:r>
            <a:r>
              <a:rPr sz="1500" b="1" spc="495" dirty="0">
                <a:latin typeface="Trebuchet MS"/>
                <a:cs typeface="Trebuchet MS"/>
              </a:rPr>
              <a:t> </a:t>
            </a:r>
            <a:r>
              <a:rPr sz="1500" b="1" spc="114" dirty="0">
                <a:latin typeface="Trebuchet MS"/>
                <a:cs typeface="Trebuchet MS"/>
              </a:rPr>
              <a:t>πολύ</a:t>
            </a:r>
            <a:r>
              <a:rPr sz="1500" b="1" spc="495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δύσκολο</a:t>
            </a:r>
            <a:r>
              <a:rPr sz="1500" b="1" spc="495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γιατί</a:t>
            </a:r>
            <a:r>
              <a:rPr sz="1500" b="1" spc="495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είμασταν</a:t>
            </a:r>
            <a:r>
              <a:rPr sz="1500" b="1" spc="495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μικρά</a:t>
            </a:r>
            <a:r>
              <a:rPr sz="1500" b="1" spc="500" dirty="0">
                <a:latin typeface="Trebuchet MS"/>
                <a:cs typeface="Trebuchet MS"/>
              </a:rPr>
              <a:t> </a:t>
            </a:r>
            <a:r>
              <a:rPr sz="1500" b="1" spc="130" dirty="0">
                <a:latin typeface="Trebuchet MS"/>
                <a:cs typeface="Trebuchet MS"/>
              </a:rPr>
              <a:t>παιδιά</a:t>
            </a:r>
            <a:r>
              <a:rPr sz="1500" b="1" spc="495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110" dirty="0">
                <a:latin typeface="Trebuchet MS"/>
                <a:cs typeface="Trebuchet MS"/>
              </a:rPr>
              <a:t>έπρεπε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να</a:t>
            </a:r>
            <a:endParaRPr sz="1500" dirty="0">
              <a:latin typeface="Trebuchet MS"/>
              <a:cs typeface="Trebuchet MS"/>
            </a:endParaRPr>
          </a:p>
          <a:p>
            <a:pPr marL="12700" marR="8255">
              <a:lnSpc>
                <a:spcPct val="100000"/>
              </a:lnSpc>
              <a:spcBef>
                <a:spcPts val="5"/>
              </a:spcBef>
              <a:tabLst>
                <a:tab pos="1746250" algn="l"/>
                <a:tab pos="2522855" algn="l"/>
                <a:tab pos="3392804" algn="l"/>
                <a:tab pos="3992245" algn="l"/>
                <a:tab pos="4737735" algn="l"/>
              </a:tabLst>
            </a:pPr>
            <a:r>
              <a:rPr sz="1500" b="1" spc="105" dirty="0">
                <a:latin typeface="Trebuchet MS"/>
                <a:cs typeface="Trebuchet MS"/>
              </a:rPr>
              <a:t>περπατήσουμε	</a:t>
            </a:r>
            <a:r>
              <a:rPr sz="1500" b="1" spc="-35" dirty="0">
                <a:latin typeface="Trebuchet MS"/>
                <a:cs typeface="Trebuchet MS"/>
              </a:rPr>
              <a:t>15-20	</a:t>
            </a:r>
            <a:r>
              <a:rPr sz="1500" b="1" spc="105" dirty="0">
                <a:latin typeface="Trebuchet MS"/>
                <a:cs typeface="Trebuchet MS"/>
              </a:rPr>
              <a:t>λεπτά	και	</a:t>
            </a:r>
            <a:r>
              <a:rPr sz="1500" b="1" spc="90" dirty="0">
                <a:latin typeface="Trebuchet MS"/>
                <a:cs typeface="Trebuchet MS"/>
              </a:rPr>
              <a:t>στην	</a:t>
            </a:r>
            <a:r>
              <a:rPr sz="1500" b="1" spc="135" dirty="0">
                <a:latin typeface="Trebuchet MS"/>
                <a:cs typeface="Trebuchet MS"/>
              </a:rPr>
              <a:t>επ</a:t>
            </a:r>
            <a:r>
              <a:rPr sz="1500" b="1" spc="80" dirty="0">
                <a:latin typeface="Trebuchet MS"/>
                <a:cs typeface="Trebuchet MS"/>
              </a:rPr>
              <a:t>ιστροφή  </a:t>
            </a:r>
            <a:r>
              <a:rPr sz="1500" b="1" spc="90" dirty="0">
                <a:latin typeface="Trebuchet MS"/>
                <a:cs typeface="Trebuchet MS"/>
              </a:rPr>
              <a:t>κουβαλούσαμε</a:t>
            </a:r>
            <a:endParaRPr sz="15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b="1" spc="105" dirty="0">
                <a:latin typeface="Trebuchet MS"/>
                <a:cs typeface="Trebuchet MS"/>
              </a:rPr>
              <a:t>και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τα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παγούρια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ήταν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14" dirty="0">
                <a:latin typeface="Trebuchet MS"/>
                <a:cs typeface="Trebuchet MS"/>
              </a:rPr>
              <a:t>πολύ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βαριά</a:t>
            </a:r>
            <a:endParaRPr sz="15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349250"/>
            <a:ext cx="85343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18325" y="4298327"/>
            <a:ext cx="9525" cy="19685"/>
          </a:xfrm>
          <a:custGeom>
            <a:avLst/>
            <a:gdLst/>
            <a:ahLst/>
            <a:cxnLst/>
            <a:rect l="l" t="t" r="r" b="b"/>
            <a:pathLst>
              <a:path w="9525" h="19685">
                <a:moveTo>
                  <a:pt x="9435" y="19061"/>
                </a:moveTo>
                <a:lnTo>
                  <a:pt x="0" y="19061"/>
                </a:lnTo>
                <a:lnTo>
                  <a:pt x="0" y="0"/>
                </a:lnTo>
                <a:lnTo>
                  <a:pt x="9435" y="0"/>
                </a:lnTo>
                <a:lnTo>
                  <a:pt x="9435" y="190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75017" y="492433"/>
            <a:ext cx="5028565" cy="57461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6350">
              <a:lnSpc>
                <a:spcPct val="100899"/>
              </a:lnSpc>
              <a:spcBef>
                <a:spcPts val="110"/>
              </a:spcBef>
              <a:tabLst>
                <a:tab pos="330835" algn="l"/>
                <a:tab pos="1901825" algn="l"/>
                <a:tab pos="2289175" algn="l"/>
                <a:tab pos="3003550" algn="l"/>
                <a:tab pos="3513454" algn="l"/>
                <a:tab pos="3721100" algn="l"/>
                <a:tab pos="4292600" algn="l"/>
              </a:tabLst>
            </a:pPr>
            <a:r>
              <a:rPr sz="1550" b="1" spc="-65" dirty="0">
                <a:latin typeface="Trebuchet MS"/>
                <a:cs typeface="Trebuchet MS"/>
              </a:rPr>
              <a:t>7.	</a:t>
            </a:r>
            <a:r>
              <a:rPr sz="1550" b="1" u="heavy" spc="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Πω</a:t>
            </a:r>
            <a:r>
              <a:rPr sz="1550" b="1" u="heavy" spc="1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ς</a:t>
            </a:r>
            <a:r>
              <a:rPr sz="1550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5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50" u="heavy" spc="-9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50" b="1" u="heavy" spc="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πλένατ</a:t>
            </a:r>
            <a:r>
              <a:rPr sz="1550" b="1" u="heavy" spc="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</a:t>
            </a:r>
            <a:r>
              <a:rPr sz="155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55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</a:t>
            </a:r>
            <a:r>
              <a:rPr sz="155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</a:t>
            </a:r>
            <a:r>
              <a:rPr sz="155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550" b="1" u="heavy" spc="1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χέρι</a:t>
            </a:r>
            <a:r>
              <a:rPr sz="155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</a:t>
            </a:r>
            <a:r>
              <a:rPr sz="155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550" b="1" u="heavy" spc="1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σα</a:t>
            </a:r>
            <a:r>
              <a:rPr sz="1550" b="1" u="heavy" spc="4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ς</a:t>
            </a:r>
            <a:r>
              <a:rPr sz="155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550" b="1" u="heavy" spc="-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;</a:t>
            </a:r>
            <a:r>
              <a:rPr sz="155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550" b="1" u="heavy" spc="14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Πω</a:t>
            </a:r>
            <a:r>
              <a:rPr sz="1550" b="1" u="heavy" spc="4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ς</a:t>
            </a:r>
            <a:r>
              <a:rPr sz="155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55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κάνατε </a:t>
            </a:r>
            <a:r>
              <a:rPr sz="1550" b="1" spc="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μ</a:t>
            </a:r>
            <a:r>
              <a:rPr sz="155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πάνιο;</a:t>
            </a:r>
            <a:endParaRPr sz="1550" dirty="0">
              <a:latin typeface="Trebuchet MS"/>
              <a:cs typeface="Trebuchet MS"/>
            </a:endParaRPr>
          </a:p>
          <a:p>
            <a:pPr marL="12700" marR="5080">
              <a:lnSpc>
                <a:spcPct val="100899"/>
              </a:lnSpc>
            </a:pPr>
            <a:r>
              <a:rPr sz="1550" b="1" spc="-65" dirty="0">
                <a:latin typeface="Trebuchet MS"/>
                <a:cs typeface="Trebuchet MS"/>
              </a:rPr>
              <a:t>-</a:t>
            </a:r>
            <a:r>
              <a:rPr sz="1550" b="1" spc="-35" dirty="0">
                <a:latin typeface="Trebuchet MS"/>
                <a:cs typeface="Trebuchet MS"/>
              </a:rPr>
              <a:t> </a:t>
            </a:r>
            <a:r>
              <a:rPr sz="1550" b="1" spc="35" dirty="0">
                <a:latin typeface="Trebuchet MS"/>
                <a:cs typeface="Trebuchet MS"/>
              </a:rPr>
              <a:t>Έξω</a:t>
            </a:r>
            <a:r>
              <a:rPr sz="1550" b="1" spc="360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από</a:t>
            </a:r>
            <a:r>
              <a:rPr sz="1550" b="1" spc="360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κάθε</a:t>
            </a:r>
            <a:r>
              <a:rPr sz="1550" b="1" spc="365" dirty="0">
                <a:latin typeface="Trebuchet MS"/>
                <a:cs typeface="Trebuchet MS"/>
              </a:rPr>
              <a:t> </a:t>
            </a:r>
            <a:r>
              <a:rPr sz="1550" b="1" spc="165" dirty="0">
                <a:latin typeface="Trebuchet MS"/>
                <a:cs typeface="Trebuchet MS"/>
              </a:rPr>
              <a:t>σπίτι</a:t>
            </a:r>
            <a:r>
              <a:rPr sz="1550" b="1" spc="3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υπήρχε</a:t>
            </a:r>
            <a:r>
              <a:rPr sz="1550" b="1" spc="36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ένα</a:t>
            </a:r>
            <a:r>
              <a:rPr sz="1550" b="1" spc="3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τενεκεδένιο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δοχείο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βρυσούλα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στο</a:t>
            </a:r>
            <a:endParaRPr sz="1550" dirty="0">
              <a:latin typeface="Trebuchet MS"/>
              <a:cs typeface="Trebuchet MS"/>
            </a:endParaRPr>
          </a:p>
          <a:p>
            <a:pPr marL="12700" marR="10795">
              <a:lnSpc>
                <a:spcPct val="100899"/>
              </a:lnSpc>
            </a:pPr>
            <a:r>
              <a:rPr sz="1550" b="1" spc="110" dirty="0">
                <a:latin typeface="Trebuchet MS"/>
                <a:cs typeface="Trebuchet MS"/>
              </a:rPr>
              <a:t>κάτω</a:t>
            </a:r>
            <a:r>
              <a:rPr sz="1550" b="1" spc="-3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μέρος</a:t>
            </a:r>
            <a:r>
              <a:rPr sz="1550" b="1" spc="-3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2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εκεί</a:t>
            </a:r>
            <a:r>
              <a:rPr sz="1550" b="1" spc="-30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πλέναμε</a:t>
            </a:r>
            <a:r>
              <a:rPr sz="1550" b="1" spc="-2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-3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χέρια</a:t>
            </a:r>
            <a:r>
              <a:rPr sz="1550" b="1" spc="-2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μας</a:t>
            </a:r>
            <a:r>
              <a:rPr sz="1550" b="1" spc="-3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2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πρόσωπό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50" dirty="0">
                <a:latin typeface="Trebuchet MS"/>
                <a:cs typeface="Trebuchet MS"/>
              </a:rPr>
              <a:t>μας.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Όταν</a:t>
            </a:r>
            <a:endParaRPr sz="1550" dirty="0">
              <a:latin typeface="Trebuchet MS"/>
              <a:cs typeface="Trebuchet MS"/>
            </a:endParaRPr>
          </a:p>
          <a:p>
            <a:pPr marL="12700" marR="10160">
              <a:lnSpc>
                <a:spcPct val="100899"/>
              </a:lnSpc>
            </a:pPr>
            <a:r>
              <a:rPr sz="1550" b="1" spc="100" dirty="0">
                <a:latin typeface="Trebuchet MS"/>
                <a:cs typeface="Trebuchet MS"/>
              </a:rPr>
              <a:t>άδειαζε</a:t>
            </a:r>
            <a:r>
              <a:rPr sz="1550" b="1" spc="415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έπρεπε</a:t>
            </a:r>
            <a:r>
              <a:rPr sz="1550" b="1" spc="415" dirty="0">
                <a:latin typeface="Trebuchet MS"/>
                <a:cs typeface="Trebuchet MS"/>
              </a:rPr>
              <a:t> </a:t>
            </a:r>
            <a:r>
              <a:rPr sz="1550" b="1" spc="155" dirty="0">
                <a:latin typeface="Trebuchet MS"/>
                <a:cs typeface="Trebuchet MS"/>
              </a:rPr>
              <a:t>πάλι</a:t>
            </a:r>
            <a:r>
              <a:rPr sz="1550" b="1" spc="41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να</a:t>
            </a:r>
            <a:r>
              <a:rPr sz="1550" b="1" spc="41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42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γεμίσουμε</a:t>
            </a:r>
            <a:r>
              <a:rPr sz="1550" b="1" spc="415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από</a:t>
            </a:r>
            <a:r>
              <a:rPr sz="1550" b="1" spc="41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παγούρια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ή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από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την</a:t>
            </a:r>
            <a:endParaRPr sz="15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550" b="1" spc="85" dirty="0">
                <a:latin typeface="Trebuchet MS"/>
                <a:cs typeface="Trebuchet MS"/>
              </a:rPr>
              <a:t>στάμνα.</a:t>
            </a:r>
            <a:endParaRPr sz="1550" dirty="0">
              <a:latin typeface="Trebuchet MS"/>
              <a:cs typeface="Trebuchet MS"/>
            </a:endParaRPr>
          </a:p>
          <a:p>
            <a:pPr marL="12700" marR="8890">
              <a:lnSpc>
                <a:spcPct val="100899"/>
              </a:lnSpc>
            </a:pPr>
            <a:r>
              <a:rPr sz="1550" b="1" spc="110" dirty="0">
                <a:latin typeface="Trebuchet MS"/>
                <a:cs typeface="Trebuchet MS"/>
              </a:rPr>
              <a:t>Για</a:t>
            </a:r>
            <a:r>
              <a:rPr sz="1550" b="1" spc="18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να</a:t>
            </a:r>
            <a:r>
              <a:rPr sz="1550" b="1" spc="19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κάνουμε</a:t>
            </a:r>
            <a:r>
              <a:rPr sz="1550" b="1" spc="190" dirty="0">
                <a:latin typeface="Trebuchet MS"/>
                <a:cs typeface="Trebuchet MS"/>
              </a:rPr>
              <a:t> </a:t>
            </a:r>
            <a:r>
              <a:rPr sz="1550" b="1" spc="150" dirty="0">
                <a:latin typeface="Trebuchet MS"/>
                <a:cs typeface="Trebuchet MS"/>
              </a:rPr>
              <a:t>μπάνιο</a:t>
            </a:r>
            <a:r>
              <a:rPr sz="1550" b="1" spc="19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ζεσταίναμε</a:t>
            </a:r>
            <a:r>
              <a:rPr sz="1550" b="1" spc="190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νερό</a:t>
            </a:r>
            <a:r>
              <a:rPr sz="1550" b="1" spc="18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σε</a:t>
            </a:r>
            <a:r>
              <a:rPr sz="1550" b="1" spc="19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ένα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τσουκάλι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στο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τζάκι</a:t>
            </a:r>
            <a:endParaRPr sz="15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κάναμε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50" dirty="0">
                <a:latin typeface="Trebuchet MS"/>
                <a:cs typeface="Trebuchet MS"/>
              </a:rPr>
              <a:t>μπάνιο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σε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60" dirty="0">
                <a:latin typeface="Trebuchet MS"/>
                <a:cs typeface="Trebuchet MS"/>
              </a:rPr>
              <a:t>μία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σκάφη</a:t>
            </a:r>
            <a:endParaRPr sz="1550" dirty="0">
              <a:latin typeface="Trebuchet MS"/>
              <a:cs typeface="Trebuchet MS"/>
            </a:endParaRPr>
          </a:p>
          <a:p>
            <a:pPr marL="12700" marR="8890">
              <a:lnSpc>
                <a:spcPct val="100899"/>
              </a:lnSpc>
              <a:spcBef>
                <a:spcPts val="1880"/>
              </a:spcBef>
              <a:tabLst>
                <a:tab pos="359410" algn="l"/>
                <a:tab pos="885825" algn="l"/>
                <a:tab pos="2519680" algn="l"/>
                <a:tab pos="2939415" algn="l"/>
                <a:tab pos="3843654" algn="l"/>
                <a:tab pos="4650740" algn="l"/>
              </a:tabLst>
            </a:pPr>
            <a:r>
              <a:rPr sz="1550" b="1" spc="-65" dirty="0">
                <a:latin typeface="Trebuchet MS"/>
                <a:cs typeface="Trebuchet MS"/>
              </a:rPr>
              <a:t>8.	</a:t>
            </a:r>
            <a:r>
              <a:rPr sz="155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Κα</a:t>
            </a:r>
            <a:r>
              <a:rPr sz="1550" b="1" u="heavy" spc="1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ι	</a:t>
            </a:r>
            <a:r>
              <a:rPr sz="1550" b="1" u="heavy" spc="229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</a:t>
            </a:r>
            <a:r>
              <a:rPr sz="155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ω</a:t>
            </a:r>
            <a:r>
              <a:rPr sz="1550" b="1" u="heavy" spc="1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ς</a:t>
            </a:r>
            <a:r>
              <a:rPr sz="1550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5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50" u="heavy" spc="1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50" b="1" u="heavy" spc="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πλένατ</a:t>
            </a:r>
            <a:r>
              <a:rPr sz="1550" b="1" u="heavy" spc="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</a:t>
            </a:r>
            <a:r>
              <a:rPr sz="155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55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</a:t>
            </a:r>
            <a:r>
              <a:rPr sz="155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</a:t>
            </a:r>
            <a:r>
              <a:rPr sz="155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550" b="1" u="heavy" spc="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χοντρ</a:t>
            </a:r>
            <a:r>
              <a:rPr sz="155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ά</a:t>
            </a:r>
            <a:r>
              <a:rPr sz="155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550" b="1" u="heavy" spc="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ρούχ</a:t>
            </a:r>
            <a:r>
              <a:rPr sz="155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</a:t>
            </a:r>
            <a:r>
              <a:rPr sz="155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55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του </a:t>
            </a:r>
            <a:r>
              <a:rPr sz="1550" b="1" spc="60" dirty="0">
                <a:latin typeface="Trebuchet MS"/>
                <a:cs typeface="Trebuchet MS"/>
              </a:rPr>
              <a:t> </a:t>
            </a:r>
            <a:r>
              <a:rPr sz="15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σπιτιού</a:t>
            </a:r>
            <a:r>
              <a:rPr sz="1550" b="1" spc="105" dirty="0">
                <a:latin typeface="Trebuchet MS"/>
                <a:cs typeface="Trebuchet MS"/>
              </a:rPr>
              <a:t>,</a:t>
            </a:r>
            <a:r>
              <a:rPr sz="1550" b="1" u="heavy" spc="1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τις</a:t>
            </a:r>
            <a:r>
              <a:rPr sz="155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κου</a:t>
            </a:r>
            <a:r>
              <a:rPr sz="1550" b="1" spc="70" dirty="0">
                <a:latin typeface="Trebuchet MS"/>
                <a:cs typeface="Trebuchet MS"/>
              </a:rPr>
              <a:t>β</a:t>
            </a:r>
            <a:r>
              <a:rPr sz="1550" b="1" u="heavy" spc="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έρτες,</a:t>
            </a:r>
            <a:r>
              <a:rPr sz="155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τα</a:t>
            </a:r>
            <a:r>
              <a:rPr sz="155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endParaRPr sz="15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550" b="1" spc="70" dirty="0">
                <a:latin typeface="Trebuchet MS"/>
                <a:cs typeface="Trebuchet MS"/>
              </a:rPr>
              <a:t>χ</a:t>
            </a:r>
            <a:r>
              <a:rPr sz="1550" b="1" u="heavy" spc="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αλιά</a:t>
            </a:r>
            <a:r>
              <a:rPr sz="1550" b="1" spc="70" dirty="0">
                <a:latin typeface="Trebuchet MS"/>
                <a:cs typeface="Trebuchet MS"/>
              </a:rPr>
              <a:t>;</a:t>
            </a:r>
            <a:endParaRPr sz="1550" dirty="0">
              <a:latin typeface="Trebuchet MS"/>
              <a:cs typeface="Trebuchet MS"/>
            </a:endParaRPr>
          </a:p>
          <a:p>
            <a:pPr marL="12700" marR="10160" algn="just">
              <a:lnSpc>
                <a:spcPct val="100899"/>
              </a:lnSpc>
            </a:pPr>
            <a:r>
              <a:rPr sz="1550" b="1" spc="-65" dirty="0">
                <a:latin typeface="Trebuchet MS"/>
                <a:cs typeface="Trebuchet MS"/>
              </a:rPr>
              <a:t>-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Για </a:t>
            </a:r>
            <a:r>
              <a:rPr sz="1550" b="1" spc="105" dirty="0">
                <a:latin typeface="Trebuchet MS"/>
                <a:cs typeface="Trebuchet MS"/>
              </a:rPr>
              <a:t>αυτά </a:t>
            </a:r>
            <a:r>
              <a:rPr sz="1550" b="1" spc="125" dirty="0">
                <a:latin typeface="Trebuchet MS"/>
                <a:cs typeface="Trebuchet MS"/>
              </a:rPr>
              <a:t>πηγαίναμε </a:t>
            </a:r>
            <a:r>
              <a:rPr sz="1550" b="1" spc="100" dirty="0">
                <a:latin typeface="Trebuchet MS"/>
                <a:cs typeface="Trebuchet MS"/>
              </a:rPr>
              <a:t>στο </a:t>
            </a:r>
            <a:r>
              <a:rPr sz="1550" b="1" spc="114" dirty="0">
                <a:latin typeface="Trebuchet MS"/>
                <a:cs typeface="Trebuchet MS"/>
              </a:rPr>
              <a:t>ποτάμι, </a:t>
            </a:r>
            <a:r>
              <a:rPr sz="1550" b="1" spc="150" dirty="0">
                <a:latin typeface="Trebuchet MS"/>
                <a:cs typeface="Trebuchet MS"/>
              </a:rPr>
              <a:t>μισή </a:t>
            </a:r>
            <a:r>
              <a:rPr sz="1550" b="1" spc="100" dirty="0">
                <a:latin typeface="Trebuchet MS"/>
                <a:cs typeface="Trebuchet MS"/>
              </a:rPr>
              <a:t>ώρα </a:t>
            </a:r>
            <a:r>
              <a:rPr sz="1550" b="1" spc="105" dirty="0">
                <a:latin typeface="Trebuchet MS"/>
                <a:cs typeface="Trebuchet MS"/>
              </a:rPr>
              <a:t> </a:t>
            </a:r>
            <a:r>
              <a:rPr sz="1550" b="1" spc="60" dirty="0">
                <a:latin typeface="Trebuchet MS"/>
                <a:cs typeface="Trebuchet MS"/>
              </a:rPr>
              <a:t>δρόμος.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Εκεί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μαζεύαμε</a:t>
            </a:r>
            <a:endParaRPr sz="1550" dirty="0">
              <a:latin typeface="Trebuchet MS"/>
              <a:cs typeface="Trebuchet MS"/>
            </a:endParaRPr>
          </a:p>
          <a:p>
            <a:pPr marL="12700" marR="5080" algn="just">
              <a:lnSpc>
                <a:spcPct val="100899"/>
              </a:lnSpc>
            </a:pPr>
            <a:r>
              <a:rPr sz="1550" b="1" spc="90" dirty="0">
                <a:latin typeface="Trebuchet MS"/>
                <a:cs typeface="Trebuchet MS"/>
              </a:rPr>
              <a:t>ξύλα</a:t>
            </a:r>
            <a:r>
              <a:rPr sz="1550" b="1" spc="9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13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ανάβαμε</a:t>
            </a:r>
            <a:r>
              <a:rPr sz="1550" b="1" spc="120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νερό</a:t>
            </a:r>
            <a:r>
              <a:rPr sz="1550" b="1" spc="9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130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επάνω </a:t>
            </a:r>
            <a:r>
              <a:rPr sz="1550" b="1" spc="14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τοποθετούσαμε </a:t>
            </a:r>
            <a:r>
              <a:rPr sz="1550" b="1" spc="95" dirty="0">
                <a:latin typeface="Trebuchet MS"/>
                <a:cs typeface="Trebuchet MS"/>
              </a:rPr>
              <a:t>ένα </a:t>
            </a:r>
            <a:r>
              <a:rPr sz="1550" b="1" spc="110" dirty="0">
                <a:latin typeface="Trebuchet MS"/>
                <a:cs typeface="Trebuchet MS"/>
              </a:rPr>
              <a:t>τσουκάλι </a:t>
            </a:r>
            <a:r>
              <a:rPr sz="1550" b="1" spc="140" dirty="0">
                <a:latin typeface="Trebuchet MS"/>
                <a:cs typeface="Trebuchet MS"/>
              </a:rPr>
              <a:t>με </a:t>
            </a:r>
            <a:r>
              <a:rPr sz="1550" b="1" spc="85" dirty="0">
                <a:latin typeface="Trebuchet MS"/>
                <a:cs typeface="Trebuchet MS"/>
              </a:rPr>
              <a:t>νερό </a:t>
            </a:r>
            <a:r>
              <a:rPr sz="1550" b="1" spc="100" dirty="0">
                <a:latin typeface="Trebuchet MS"/>
                <a:cs typeface="Trebuchet MS"/>
              </a:rPr>
              <a:t>για </a:t>
            </a:r>
            <a:r>
              <a:rPr sz="1550" b="1" spc="105" dirty="0">
                <a:latin typeface="Trebuchet MS"/>
                <a:cs typeface="Trebuchet MS"/>
              </a:rPr>
              <a:t>να </a:t>
            </a:r>
            <a:r>
              <a:rPr sz="1550" b="1" spc="110" dirty="0">
                <a:latin typeface="Trebuchet MS"/>
                <a:cs typeface="Trebuchet MS"/>
              </a:rPr>
              <a:t> </a:t>
            </a:r>
            <a:r>
              <a:rPr sz="1550" b="1" spc="75" dirty="0">
                <a:latin typeface="Trebuchet MS"/>
                <a:cs typeface="Trebuchet MS"/>
              </a:rPr>
              <a:t>ζεσταθεί.</a:t>
            </a:r>
            <a:r>
              <a:rPr sz="1550" b="1" spc="80" dirty="0">
                <a:latin typeface="Trebuchet MS"/>
                <a:cs typeface="Trebuchet MS"/>
              </a:rPr>
              <a:t> </a:t>
            </a:r>
            <a:r>
              <a:rPr sz="1550" b="1" spc="30" dirty="0">
                <a:latin typeface="Trebuchet MS"/>
                <a:cs typeface="Trebuchet MS"/>
              </a:rPr>
              <a:t>Τα</a:t>
            </a:r>
            <a:r>
              <a:rPr sz="1550" b="1" spc="35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ρούχα</a:t>
            </a:r>
            <a:r>
              <a:rPr sz="1550" b="1" spc="9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110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πλέναμε</a:t>
            </a:r>
            <a:r>
              <a:rPr sz="1550" b="1" spc="13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σε</a:t>
            </a:r>
            <a:r>
              <a:rPr sz="1550" b="1" spc="100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μεγάλες </a:t>
            </a:r>
            <a:r>
              <a:rPr sz="1550" b="1" spc="90" dirty="0">
                <a:latin typeface="Trebuchet MS"/>
                <a:cs typeface="Trebuchet MS"/>
              </a:rPr>
              <a:t> </a:t>
            </a:r>
            <a:r>
              <a:rPr sz="1550" b="1" spc="80" dirty="0">
                <a:latin typeface="Trebuchet MS"/>
                <a:cs typeface="Trebuchet MS"/>
              </a:rPr>
              <a:t>σκάφες</a:t>
            </a:r>
            <a:r>
              <a:rPr sz="1550" b="1" spc="5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τις</a:t>
            </a:r>
            <a:r>
              <a:rPr sz="1550" b="1" spc="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κουβέρτες</a:t>
            </a:r>
            <a:r>
              <a:rPr sz="1550" b="1" spc="5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χαλιά</a:t>
            </a:r>
            <a:r>
              <a:rPr sz="1550" b="1" spc="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μέσα</a:t>
            </a:r>
            <a:r>
              <a:rPr sz="1550" b="1" spc="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στο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ποτάμι.</a:t>
            </a:r>
            <a:endParaRPr sz="1550" dirty="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5"/>
              </a:spcBef>
            </a:pPr>
            <a:r>
              <a:rPr sz="1550" b="1" spc="75" dirty="0">
                <a:latin typeface="Trebuchet MS"/>
                <a:cs typeface="Trebuchet MS"/>
              </a:rPr>
              <a:t>Αργότερα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πηγαίναμε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στις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νεροτριβές</a:t>
            </a:r>
            <a:endParaRPr sz="15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349250"/>
            <a:ext cx="86867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84548" y="587722"/>
            <a:ext cx="5123180" cy="322389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6985">
              <a:lnSpc>
                <a:spcPct val="103000"/>
              </a:lnSpc>
              <a:spcBef>
                <a:spcPts val="65"/>
              </a:spcBef>
              <a:tabLst>
                <a:tab pos="417195" algn="l"/>
                <a:tab pos="1010919" algn="l"/>
                <a:tab pos="1765935" algn="l"/>
                <a:tab pos="3156585" algn="l"/>
                <a:tab pos="3729990" algn="l"/>
                <a:tab pos="4533900" algn="l"/>
              </a:tabLst>
            </a:pPr>
            <a:r>
              <a:rPr sz="1700" b="1" spc="-90" dirty="0">
                <a:latin typeface="Trebuchet MS"/>
                <a:cs typeface="Trebuchet MS"/>
              </a:rPr>
              <a:t>9</a:t>
            </a:r>
            <a:r>
              <a:rPr sz="1700" b="1" spc="-65" dirty="0">
                <a:latin typeface="Trebuchet MS"/>
                <a:cs typeface="Trebuchet MS"/>
              </a:rPr>
              <a:t>.</a:t>
            </a:r>
            <a:r>
              <a:rPr sz="1700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7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70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</a:t>
            </a:r>
            <a:r>
              <a:rPr sz="170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</a:t>
            </a:r>
            <a:r>
              <a:rPr sz="1700" b="1" u="heavy" spc="20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ι</a:t>
            </a:r>
            <a:r>
              <a:rPr sz="170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700" b="1" u="heavy" spc="15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πότ</a:t>
            </a:r>
            <a:r>
              <a:rPr sz="170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</a:t>
            </a:r>
            <a:r>
              <a:rPr sz="170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700" b="1" u="heavy" spc="1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πη</a:t>
            </a:r>
            <a:r>
              <a:rPr sz="170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γαίνατ</a:t>
            </a:r>
            <a:r>
              <a:rPr sz="170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</a:t>
            </a:r>
            <a:r>
              <a:rPr sz="170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70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γι</a:t>
            </a:r>
            <a:r>
              <a:rPr sz="170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</a:t>
            </a:r>
            <a:r>
              <a:rPr sz="170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70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νερό</a:t>
            </a:r>
            <a:r>
              <a:rPr sz="1700" b="1" u="heavy" spc="-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;</a:t>
            </a:r>
            <a:r>
              <a:rPr sz="170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	</a:t>
            </a:r>
            <a:r>
              <a:rPr sz="170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Ήταν </a:t>
            </a:r>
            <a:r>
              <a:rPr sz="1700" b="1" spc="50" dirty="0">
                <a:latin typeface="Trebuchet MS"/>
                <a:cs typeface="Trebuchet MS"/>
              </a:rPr>
              <a:t> </a:t>
            </a:r>
            <a:r>
              <a:rPr sz="170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δύσκολα</a:t>
            </a:r>
            <a:r>
              <a:rPr sz="170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b="1" u="heavy" spc="1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εκείνα</a:t>
            </a:r>
            <a:r>
              <a:rPr sz="17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75" dirty="0">
                <a:latin typeface="Trebuchet MS"/>
                <a:cs typeface="Trebuchet MS"/>
              </a:rPr>
              <a:t>χρ</a:t>
            </a:r>
            <a:r>
              <a:rPr sz="170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όνια;</a:t>
            </a:r>
            <a:endParaRPr sz="1700">
              <a:latin typeface="Trebuchet MS"/>
              <a:cs typeface="Trebuchet MS"/>
            </a:endParaRPr>
          </a:p>
          <a:p>
            <a:pPr marL="12700" marR="8255">
              <a:lnSpc>
                <a:spcPct val="103000"/>
              </a:lnSpc>
            </a:pPr>
            <a:r>
              <a:rPr sz="1700" b="1" spc="-70" dirty="0">
                <a:latin typeface="Trebuchet MS"/>
                <a:cs typeface="Trebuchet MS"/>
              </a:rPr>
              <a:t>-</a:t>
            </a:r>
            <a:r>
              <a:rPr sz="1700" b="1" spc="32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Ξυπνούσαμε</a:t>
            </a:r>
            <a:r>
              <a:rPr sz="1700" b="1" spc="330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πολύ</a:t>
            </a:r>
            <a:r>
              <a:rPr sz="1700" b="1" spc="325" dirty="0">
                <a:latin typeface="Trebuchet MS"/>
                <a:cs typeface="Trebuchet MS"/>
              </a:rPr>
              <a:t> </a:t>
            </a:r>
            <a:r>
              <a:rPr sz="1700" b="1" spc="170" dirty="0">
                <a:latin typeface="Trebuchet MS"/>
                <a:cs typeface="Trebuchet MS"/>
              </a:rPr>
              <a:t>πρωί</a:t>
            </a:r>
            <a:r>
              <a:rPr sz="1700" b="1" spc="33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και</a:t>
            </a:r>
            <a:r>
              <a:rPr sz="1700" b="1" spc="33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πηγαίναμε</a:t>
            </a:r>
            <a:r>
              <a:rPr sz="1700" b="1" spc="32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φέρουμε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νερό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60" dirty="0">
                <a:latin typeface="Trebuchet MS"/>
                <a:cs typeface="Trebuchet MS"/>
              </a:rPr>
              <a:t>πριν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65" dirty="0">
                <a:latin typeface="Trebuchet MS"/>
                <a:cs typeface="Trebuchet MS"/>
              </a:rPr>
              <a:t>πάμε</a:t>
            </a:r>
            <a:endParaRPr sz="1700">
              <a:latin typeface="Trebuchet MS"/>
              <a:cs typeface="Trebuchet MS"/>
            </a:endParaRPr>
          </a:p>
          <a:p>
            <a:pPr marL="12700" marR="5080">
              <a:lnSpc>
                <a:spcPct val="103000"/>
              </a:lnSpc>
              <a:tabLst>
                <a:tab pos="554990" algn="l"/>
                <a:tab pos="1653539" algn="l"/>
                <a:tab pos="2541270" algn="l"/>
                <a:tab pos="2947035" algn="l"/>
                <a:tab pos="3855720" algn="l"/>
                <a:tab pos="4535805" algn="l"/>
              </a:tabLst>
            </a:pPr>
            <a:r>
              <a:rPr sz="1700" b="1" spc="110" dirty="0">
                <a:latin typeface="Trebuchet MS"/>
                <a:cs typeface="Trebuchet MS"/>
              </a:rPr>
              <a:t>στο	σ</a:t>
            </a:r>
            <a:r>
              <a:rPr sz="1700" b="1" spc="75" dirty="0">
                <a:latin typeface="Trebuchet MS"/>
                <a:cs typeface="Trebuchet MS"/>
              </a:rPr>
              <a:t>χολείο.	</a:t>
            </a:r>
            <a:r>
              <a:rPr sz="1700" b="1" spc="100" dirty="0">
                <a:latin typeface="Trebuchet MS"/>
                <a:cs typeface="Trebuchet MS"/>
              </a:rPr>
              <a:t>Εκείνα	</a:t>
            </a:r>
            <a:r>
              <a:rPr sz="1700" b="1" spc="114" dirty="0">
                <a:latin typeface="Trebuchet MS"/>
                <a:cs typeface="Trebuchet MS"/>
              </a:rPr>
              <a:t>τα	</a:t>
            </a:r>
            <a:r>
              <a:rPr sz="1700" b="1" spc="110" dirty="0">
                <a:latin typeface="Trebuchet MS"/>
                <a:cs typeface="Trebuchet MS"/>
              </a:rPr>
              <a:t>χρόνια	</a:t>
            </a:r>
            <a:r>
              <a:rPr sz="1700" b="1" spc="120" dirty="0">
                <a:latin typeface="Trebuchet MS"/>
                <a:cs typeface="Trebuchet MS"/>
              </a:rPr>
              <a:t>ήταν	</a:t>
            </a:r>
            <a:r>
              <a:rPr sz="1700" b="1" spc="150" dirty="0">
                <a:latin typeface="Trebuchet MS"/>
                <a:cs typeface="Trebuchet MS"/>
              </a:rPr>
              <a:t>πολ</a:t>
            </a:r>
            <a:r>
              <a:rPr sz="1700" b="1" spc="85" dirty="0">
                <a:latin typeface="Trebuchet MS"/>
                <a:cs typeface="Trebuchet MS"/>
              </a:rPr>
              <a:t>ύ  </a:t>
            </a:r>
            <a:r>
              <a:rPr sz="1700" b="1" spc="105" dirty="0">
                <a:latin typeface="Trebuchet MS"/>
                <a:cs typeface="Trebuchet MS"/>
              </a:rPr>
              <a:t>δύσκολα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γιατί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δεν</a:t>
            </a:r>
            <a:endParaRPr sz="1700">
              <a:latin typeface="Trebuchet MS"/>
              <a:cs typeface="Trebuchet MS"/>
            </a:endParaRPr>
          </a:p>
          <a:p>
            <a:pPr marL="12700" marR="5715">
              <a:lnSpc>
                <a:spcPct val="103000"/>
              </a:lnSpc>
              <a:tabLst>
                <a:tab pos="1143000" algn="l"/>
                <a:tab pos="1513840" algn="l"/>
                <a:tab pos="2517140" algn="l"/>
                <a:tab pos="3101975" algn="l"/>
                <a:tab pos="3907154" algn="l"/>
                <a:tab pos="4883785" algn="l"/>
              </a:tabLst>
            </a:pPr>
            <a:r>
              <a:rPr sz="1700" b="1" spc="125" dirty="0">
                <a:latin typeface="Trebuchet MS"/>
                <a:cs typeface="Trebuchet MS"/>
              </a:rPr>
              <a:t>υπήρχαν	</a:t>
            </a:r>
            <a:r>
              <a:rPr sz="1700" b="1" spc="95" dirty="0">
                <a:latin typeface="Trebuchet MS"/>
                <a:cs typeface="Trebuchet MS"/>
              </a:rPr>
              <a:t>ο</a:t>
            </a:r>
            <a:r>
              <a:rPr sz="1700" b="1" spc="204" dirty="0">
                <a:latin typeface="Trebuchet MS"/>
                <a:cs typeface="Trebuchet MS"/>
              </a:rPr>
              <a:t>ι	</a:t>
            </a:r>
            <a:r>
              <a:rPr sz="1700" b="1" spc="110" dirty="0">
                <a:latin typeface="Trebuchet MS"/>
                <a:cs typeface="Trebuchet MS"/>
              </a:rPr>
              <a:t>ανέσεις	</a:t>
            </a:r>
            <a:r>
              <a:rPr sz="1700" b="1" spc="155" dirty="0">
                <a:latin typeface="Trebuchet MS"/>
                <a:cs typeface="Trebuchet MS"/>
              </a:rPr>
              <a:t>που	</a:t>
            </a:r>
            <a:r>
              <a:rPr sz="1700" b="1" spc="100" dirty="0">
                <a:latin typeface="Trebuchet MS"/>
                <a:cs typeface="Trebuchet MS"/>
              </a:rPr>
              <a:t>έχουν	</a:t>
            </a:r>
            <a:r>
              <a:rPr sz="1700" b="1" spc="114" dirty="0">
                <a:latin typeface="Trebuchet MS"/>
                <a:cs typeface="Trebuchet MS"/>
              </a:rPr>
              <a:t>σήμερα	</a:t>
            </a:r>
            <a:r>
              <a:rPr sz="1700" b="1" spc="95" dirty="0">
                <a:latin typeface="Trebuchet MS"/>
                <a:cs typeface="Trebuchet MS"/>
              </a:rPr>
              <a:t>ο</a:t>
            </a:r>
            <a:r>
              <a:rPr sz="1700" b="1" spc="215" dirty="0">
                <a:latin typeface="Trebuchet MS"/>
                <a:cs typeface="Trebuchet MS"/>
              </a:rPr>
              <a:t>ι  </a:t>
            </a:r>
            <a:r>
              <a:rPr sz="1700" b="1" spc="105" dirty="0">
                <a:latin typeface="Trebuchet MS"/>
                <a:cs typeface="Trebuchet MS"/>
              </a:rPr>
              <a:t>άνθρωποι.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90" dirty="0">
                <a:latin typeface="Trebuchet MS"/>
                <a:cs typeface="Trebuchet MS"/>
              </a:rPr>
              <a:t>Οι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γονείς</a:t>
            </a:r>
            <a:endParaRPr sz="1700">
              <a:latin typeface="Trebuchet MS"/>
              <a:cs typeface="Trebuchet MS"/>
            </a:endParaRPr>
          </a:p>
          <a:p>
            <a:pPr marL="12700" marR="6985">
              <a:lnSpc>
                <a:spcPct val="103000"/>
              </a:lnSpc>
              <a:tabLst>
                <a:tab pos="1333500" algn="l"/>
                <a:tab pos="1974214" algn="l"/>
                <a:tab pos="3213100" algn="l"/>
                <a:tab pos="4072254" algn="l"/>
                <a:tab pos="4853940" algn="l"/>
              </a:tabLst>
            </a:pPr>
            <a:r>
              <a:rPr sz="1700" b="1" spc="110" dirty="0">
                <a:latin typeface="Trebuchet MS"/>
                <a:cs typeface="Trebuchet MS"/>
              </a:rPr>
              <a:t>δούλευαν	</a:t>
            </a:r>
            <a:r>
              <a:rPr sz="1700" b="1" spc="114" dirty="0">
                <a:latin typeface="Trebuchet MS"/>
                <a:cs typeface="Trebuchet MS"/>
              </a:rPr>
              <a:t>στα	χωράφια	</a:t>
            </a:r>
            <a:r>
              <a:rPr sz="1700" b="1" spc="130" dirty="0">
                <a:latin typeface="Trebuchet MS"/>
                <a:cs typeface="Trebuchet MS"/>
              </a:rPr>
              <a:t>μέχρι	</a:t>
            </a:r>
            <a:r>
              <a:rPr sz="1700" b="1" spc="70" dirty="0">
                <a:latin typeface="Trebuchet MS"/>
                <a:cs typeface="Trebuchet MS"/>
              </a:rPr>
              <a:t>αργά	</a:t>
            </a:r>
            <a:r>
              <a:rPr sz="1700" b="1" spc="85" dirty="0">
                <a:latin typeface="Trebuchet MS"/>
                <a:cs typeface="Trebuchet MS"/>
              </a:rPr>
              <a:t>το  </a:t>
            </a:r>
            <a:r>
              <a:rPr sz="1700" b="1" spc="125" dirty="0">
                <a:latin typeface="Trebuchet MS"/>
                <a:cs typeface="Trebuchet MS"/>
              </a:rPr>
              <a:t>απόγευμα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αλλά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βοηθούσε</a:t>
            </a:r>
            <a:endParaRPr sz="1700">
              <a:latin typeface="Trebuchet MS"/>
              <a:cs typeface="Trebuchet MS"/>
            </a:endParaRPr>
          </a:p>
          <a:p>
            <a:pPr marL="12700" marR="11430">
              <a:lnSpc>
                <a:spcPct val="103000"/>
              </a:lnSpc>
              <a:tabLst>
                <a:tab pos="622300" algn="l"/>
                <a:tab pos="961390" algn="l"/>
                <a:tab pos="2382520" algn="l"/>
                <a:tab pos="2842260" algn="l"/>
                <a:tab pos="3538854" algn="l"/>
                <a:tab pos="4050665" algn="l"/>
              </a:tabLst>
            </a:pPr>
            <a:r>
              <a:rPr sz="1700" b="1" spc="110" dirty="0">
                <a:latin typeface="Trebuchet MS"/>
                <a:cs typeface="Trebuchet MS"/>
              </a:rPr>
              <a:t>όλη	</a:t>
            </a:r>
            <a:r>
              <a:rPr sz="1700" b="1" spc="130" dirty="0">
                <a:latin typeface="Trebuchet MS"/>
                <a:cs typeface="Trebuchet MS"/>
              </a:rPr>
              <a:t>η	</a:t>
            </a:r>
            <a:r>
              <a:rPr sz="1700" b="1" spc="110" dirty="0">
                <a:latin typeface="Trebuchet MS"/>
                <a:cs typeface="Trebuchet MS"/>
              </a:rPr>
              <a:t>οικογένεια	</a:t>
            </a:r>
            <a:r>
              <a:rPr sz="1700" b="1" spc="100" dirty="0">
                <a:latin typeface="Trebuchet MS"/>
                <a:cs typeface="Trebuchet MS"/>
              </a:rPr>
              <a:t>σε	</a:t>
            </a:r>
            <a:r>
              <a:rPr sz="1700" b="1" spc="85" dirty="0">
                <a:latin typeface="Trebuchet MS"/>
                <a:cs typeface="Trebuchet MS"/>
              </a:rPr>
              <a:t>όλες	</a:t>
            </a:r>
            <a:r>
              <a:rPr sz="1700" b="1" spc="125" dirty="0">
                <a:latin typeface="Trebuchet MS"/>
                <a:cs typeface="Trebuchet MS"/>
              </a:rPr>
              <a:t>τις	</a:t>
            </a:r>
            <a:r>
              <a:rPr sz="1700" b="1" spc="75" dirty="0">
                <a:latin typeface="Trebuchet MS"/>
                <a:cs typeface="Trebuchet MS"/>
              </a:rPr>
              <a:t>δουλειές.  </a:t>
            </a:r>
            <a:r>
              <a:rPr sz="1700" b="1" spc="125" dirty="0">
                <a:latin typeface="Trebuchet MS"/>
                <a:cs typeface="Trebuchet MS"/>
              </a:rPr>
              <a:t>Φτωχικά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-15" dirty="0">
                <a:latin typeface="Trebuchet MS"/>
                <a:cs typeface="Trebuchet MS"/>
              </a:rPr>
              <a:t>χρόνια......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4548" y="5029009"/>
            <a:ext cx="4959350" cy="4622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80"/>
              </a:spcBef>
            </a:pPr>
            <a:r>
              <a:rPr sz="1400" b="1" spc="95" dirty="0">
                <a:latin typeface="Trebuchet MS"/>
                <a:cs typeface="Trebuchet MS"/>
              </a:rPr>
              <a:t>Ευχαριστούμε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spc="120" dirty="0">
                <a:latin typeface="Trebuchet MS"/>
                <a:cs typeface="Trebuchet MS"/>
              </a:rPr>
              <a:t>πολύ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05" dirty="0">
                <a:latin typeface="Trebuchet MS"/>
                <a:cs typeface="Trebuchet MS"/>
              </a:rPr>
              <a:t>την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spc="-15" dirty="0">
                <a:latin typeface="Trebuchet MS"/>
                <a:cs typeface="Trebuchet MS"/>
              </a:rPr>
              <a:t>κ.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40" dirty="0">
                <a:latin typeface="Trebuchet MS"/>
                <a:cs typeface="Trebuchet MS"/>
              </a:rPr>
              <a:t>Μαρία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για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το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spc="75" dirty="0">
                <a:latin typeface="Trebuchet MS"/>
                <a:cs typeface="Trebuchet MS"/>
              </a:rPr>
              <a:t>χρόνο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85" dirty="0">
                <a:latin typeface="Trebuchet MS"/>
                <a:cs typeface="Trebuchet MS"/>
              </a:rPr>
              <a:t>της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spc="114" dirty="0">
                <a:latin typeface="Trebuchet MS"/>
                <a:cs typeface="Trebuchet MS"/>
              </a:rPr>
              <a:t>και </a:t>
            </a:r>
            <a:r>
              <a:rPr sz="1400" b="1" spc="-405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για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05" dirty="0">
                <a:latin typeface="Trebuchet MS"/>
                <a:cs typeface="Trebuchet MS"/>
              </a:rPr>
              <a:t>τις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χρήσιμες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πληροφορίες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30" dirty="0">
                <a:latin typeface="Trebuchet MS"/>
                <a:cs typeface="Trebuchet MS"/>
              </a:rPr>
              <a:t>που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100" dirty="0">
                <a:latin typeface="Trebuchet MS"/>
                <a:cs typeface="Trebuchet MS"/>
              </a:rPr>
              <a:t>μας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spc="90" dirty="0">
                <a:latin typeface="Trebuchet MS"/>
                <a:cs typeface="Trebuchet MS"/>
              </a:rPr>
              <a:t>έδωσε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100" y="273050"/>
            <a:ext cx="9143999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7700" y="501650"/>
            <a:ext cx="1391476" cy="13533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709022" y="597281"/>
            <a:ext cx="4725035" cy="52514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150" dirty="0">
                <a:latin typeface="Trebuchet MS"/>
                <a:cs typeface="Trebuchet MS"/>
              </a:rPr>
              <a:t>Ο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Κωνσταντίνος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παίρνει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συνέντευξη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από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τη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γιαγιά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του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12996" y="2093595"/>
            <a:ext cx="4766310" cy="36017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84150" indent="-172085">
              <a:lnSpc>
                <a:spcPct val="100000"/>
              </a:lnSpc>
              <a:spcBef>
                <a:spcPts val="125"/>
              </a:spcBef>
              <a:buSzPct val="93548"/>
              <a:buFont typeface="Trebuchet MS"/>
              <a:buAutoNum type="arabicPeriod"/>
              <a:tabLst>
                <a:tab pos="184785" algn="l"/>
              </a:tabLst>
            </a:pPr>
            <a:r>
              <a:rPr sz="1550" u="heavy" spc="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Για</a:t>
            </a:r>
            <a:r>
              <a:rPr sz="1550" b="1" spc="105" dirty="0">
                <a:latin typeface="Trebuchet MS"/>
                <a:cs typeface="Trebuchet MS"/>
              </a:rPr>
              <a:t>γ</a:t>
            </a:r>
            <a:r>
              <a:rPr sz="15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ιά</a:t>
            </a:r>
            <a:r>
              <a:rPr sz="1550" b="1" u="heavy" spc="-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13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πότε</a:t>
            </a:r>
            <a:r>
              <a:rPr sz="1550" b="1" u="heavy" spc="-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γεννήθηκες;</a:t>
            </a:r>
            <a:endParaRPr sz="1550">
              <a:latin typeface="Trebuchet MS"/>
              <a:cs typeface="Trebuchet MS"/>
            </a:endParaRPr>
          </a:p>
          <a:p>
            <a:pPr marL="220345">
              <a:lnSpc>
                <a:spcPct val="100000"/>
              </a:lnSpc>
              <a:spcBef>
                <a:spcPts val="15"/>
              </a:spcBef>
            </a:pPr>
            <a:r>
              <a:rPr sz="1550" b="1" spc="-65" dirty="0">
                <a:latin typeface="Trebuchet MS"/>
                <a:cs typeface="Trebuchet MS"/>
              </a:rPr>
              <a:t>-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Γεννήθηκα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-10" dirty="0">
                <a:latin typeface="Trebuchet MS"/>
                <a:cs typeface="Trebuchet MS"/>
              </a:rPr>
              <a:t>1939</a:t>
            </a:r>
            <a:endParaRPr sz="15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rebuchet MS"/>
              <a:cs typeface="Trebuchet MS"/>
            </a:endParaRPr>
          </a:p>
          <a:p>
            <a:pPr marL="184150" marR="2508250" indent="-184785">
              <a:lnSpc>
                <a:spcPct val="100000"/>
              </a:lnSpc>
              <a:buSzPct val="93548"/>
              <a:buFont typeface="Trebuchet MS"/>
              <a:buAutoNum type="arabicPeriod" startAt="2"/>
              <a:tabLst>
                <a:tab pos="184785" algn="l"/>
              </a:tabLst>
            </a:pPr>
            <a:r>
              <a:rPr sz="1550" u="heavy" spc="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Πόσο</a:t>
            </a:r>
            <a:r>
              <a:rPr sz="1550" b="1" spc="-8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χρ</a:t>
            </a:r>
            <a:r>
              <a:rPr sz="155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ονών</a:t>
            </a:r>
            <a:r>
              <a:rPr sz="1550" b="1" u="heavy" spc="-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είσαι;</a:t>
            </a:r>
            <a:endParaRPr sz="1550">
              <a:latin typeface="Trebuchet MS"/>
              <a:cs typeface="Trebuchet MS"/>
            </a:endParaRPr>
          </a:p>
          <a:p>
            <a:pPr marR="2450465" algn="ctr">
              <a:lnSpc>
                <a:spcPct val="100000"/>
              </a:lnSpc>
              <a:spcBef>
                <a:spcPts val="15"/>
              </a:spcBef>
            </a:pPr>
            <a:r>
              <a:rPr sz="1550" b="1" spc="-65" dirty="0">
                <a:latin typeface="Trebuchet MS"/>
                <a:cs typeface="Trebuchet MS"/>
              </a:rPr>
              <a:t>-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Είμαι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-10" dirty="0">
                <a:latin typeface="Trebuchet MS"/>
                <a:cs typeface="Trebuchet MS"/>
              </a:rPr>
              <a:t>84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χρονών</a:t>
            </a:r>
            <a:endParaRPr sz="15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rebuchet MS"/>
              <a:cs typeface="Trebuchet MS"/>
            </a:endParaRPr>
          </a:p>
          <a:p>
            <a:pPr marL="235585" indent="-223520">
              <a:lnSpc>
                <a:spcPct val="100000"/>
              </a:lnSpc>
              <a:buSzPct val="93548"/>
              <a:buAutoNum type="arabicPeriod" startAt="3"/>
              <a:tabLst>
                <a:tab pos="236220" algn="l"/>
              </a:tabLst>
            </a:pPr>
            <a:r>
              <a:rPr sz="155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Που</a:t>
            </a:r>
            <a:r>
              <a:rPr sz="155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spc="65" dirty="0">
                <a:latin typeface="Trebuchet MS"/>
                <a:cs typeface="Trebuchet MS"/>
              </a:rPr>
              <a:t>γ</a:t>
            </a:r>
            <a:r>
              <a:rPr sz="1550" b="1" u="heavy" spc="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εννήθηκες;</a:t>
            </a:r>
            <a:r>
              <a:rPr sz="155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5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Σε</a:t>
            </a:r>
            <a:r>
              <a:rPr sz="155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13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πόλη</a:t>
            </a:r>
            <a:r>
              <a:rPr sz="155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1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ή</a:t>
            </a:r>
            <a:r>
              <a:rPr sz="155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σε</a:t>
            </a:r>
            <a:r>
              <a:rPr sz="155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χωριό;</a:t>
            </a:r>
            <a:endParaRPr sz="15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550" b="1" spc="-65" dirty="0">
                <a:latin typeface="Trebuchet MS"/>
                <a:cs typeface="Trebuchet MS"/>
              </a:rPr>
              <a:t>-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55" dirty="0">
                <a:latin typeface="Trebuchet MS"/>
                <a:cs typeface="Trebuchet MS"/>
              </a:rPr>
              <a:t>Σε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ένα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χωριό</a:t>
            </a:r>
            <a:endParaRPr sz="15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rebuchet MS"/>
              <a:cs typeface="Trebuchet MS"/>
            </a:endParaRPr>
          </a:p>
          <a:p>
            <a:pPr marL="235585" indent="-223520">
              <a:lnSpc>
                <a:spcPct val="100000"/>
              </a:lnSpc>
              <a:buAutoNum type="arabicPeriod" startAt="4"/>
              <a:tabLst>
                <a:tab pos="236220" algn="l"/>
              </a:tabLst>
            </a:pPr>
            <a:r>
              <a:rPr sz="155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Όταν</a:t>
            </a:r>
            <a:r>
              <a:rPr sz="155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ήσουν</a:t>
            </a:r>
            <a:r>
              <a:rPr sz="155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13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μικρή</a:t>
            </a:r>
            <a:r>
              <a:rPr sz="155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είχατε</a:t>
            </a:r>
            <a:r>
              <a:rPr sz="155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βρύσες</a:t>
            </a:r>
            <a:r>
              <a:rPr sz="155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1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στο</a:t>
            </a:r>
            <a:r>
              <a:rPr sz="155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1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σπίτι;</a:t>
            </a:r>
            <a:endParaRPr sz="1550">
              <a:latin typeface="Trebuchet MS"/>
              <a:cs typeface="Trebuchet MS"/>
            </a:endParaRPr>
          </a:p>
          <a:p>
            <a:pPr marL="272415">
              <a:lnSpc>
                <a:spcPct val="100000"/>
              </a:lnSpc>
              <a:spcBef>
                <a:spcPts val="15"/>
              </a:spcBef>
            </a:pPr>
            <a:r>
              <a:rPr sz="1550" b="1" spc="-65" dirty="0">
                <a:latin typeface="Trebuchet MS"/>
                <a:cs typeface="Trebuchet MS"/>
              </a:rPr>
              <a:t>-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Όχι</a:t>
            </a:r>
            <a:endParaRPr sz="15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rebuchet MS"/>
              <a:cs typeface="Trebuchet MS"/>
            </a:endParaRPr>
          </a:p>
          <a:p>
            <a:pPr marL="235585" indent="-223520">
              <a:lnSpc>
                <a:spcPct val="100000"/>
              </a:lnSpc>
              <a:buAutoNum type="arabicPeriod" startAt="5"/>
              <a:tabLst>
                <a:tab pos="236220" algn="l"/>
              </a:tabLst>
            </a:pPr>
            <a:r>
              <a:rPr sz="1550" b="1" u="heavy" spc="14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Από</a:t>
            </a:r>
            <a:r>
              <a:rPr sz="155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14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που</a:t>
            </a:r>
            <a:r>
              <a:rPr sz="155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1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παί</a:t>
            </a:r>
            <a:r>
              <a:rPr sz="1550" b="1" spc="120" dirty="0">
                <a:latin typeface="Trebuchet MS"/>
                <a:cs typeface="Trebuchet MS"/>
              </a:rPr>
              <a:t>ρ</a:t>
            </a:r>
            <a:r>
              <a:rPr sz="1550" b="1" u="heavy" spc="1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νατε</a:t>
            </a:r>
            <a:r>
              <a:rPr sz="155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550" b="1" u="heavy" spc="4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νερό;</a:t>
            </a:r>
            <a:endParaRPr sz="1550">
              <a:latin typeface="Trebuchet MS"/>
              <a:cs typeface="Trebuchet MS"/>
            </a:endParaRPr>
          </a:p>
          <a:p>
            <a:pPr marL="12700" marR="5080" indent="207645">
              <a:lnSpc>
                <a:spcPct val="100899"/>
              </a:lnSpc>
            </a:pPr>
            <a:r>
              <a:rPr sz="1550" b="1" spc="-65" dirty="0">
                <a:latin typeface="Trebuchet MS"/>
                <a:cs typeface="Trebuchet MS"/>
              </a:rPr>
              <a:t>-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Νερό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παίρναμε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από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πηγή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5" dirty="0">
                <a:latin typeface="Trebuchet MS"/>
                <a:cs typeface="Trebuchet MS"/>
              </a:rPr>
              <a:t>που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ήταν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70" dirty="0">
                <a:latin typeface="Trebuchet MS"/>
                <a:cs typeface="Trebuchet MS"/>
              </a:rPr>
              <a:t>έξω  </a:t>
            </a:r>
            <a:r>
              <a:rPr sz="1550" b="1" spc="135" dirty="0">
                <a:latin typeface="Trebuchet MS"/>
                <a:cs typeface="Trebuchet MS"/>
              </a:rPr>
              <a:t>από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χωριό</a:t>
            </a:r>
            <a:endParaRPr sz="15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349250"/>
            <a:ext cx="8578215" cy="6705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89313" y="5705687"/>
            <a:ext cx="4177665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παραμύθι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του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Κωνσταντίνου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Γιάννη</a:t>
            </a:r>
            <a:endParaRPr sz="16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1400" y="1829883"/>
            <a:ext cx="4527063" cy="340244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84908" y="730683"/>
            <a:ext cx="3359785" cy="311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70" dirty="0">
                <a:latin typeface="Trebuchet MS"/>
                <a:cs typeface="Trebuchet MS"/>
              </a:rPr>
              <a:t>"η</a:t>
            </a:r>
            <a:r>
              <a:rPr sz="1850" b="1" spc="-90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σταγονούλα</a:t>
            </a:r>
            <a:r>
              <a:rPr sz="1850" b="1" spc="-90" dirty="0">
                <a:latin typeface="Trebuchet MS"/>
                <a:cs typeface="Trebuchet MS"/>
              </a:rPr>
              <a:t> </a:t>
            </a:r>
            <a:r>
              <a:rPr sz="1850" b="1" spc="175" dirty="0">
                <a:latin typeface="Trebuchet MS"/>
                <a:cs typeface="Trebuchet MS"/>
              </a:rPr>
              <a:t>πάει</a:t>
            </a:r>
            <a:r>
              <a:rPr sz="1850" b="1" spc="-90" dirty="0">
                <a:latin typeface="Trebuchet MS"/>
                <a:cs typeface="Trebuchet MS"/>
              </a:rPr>
              <a:t> </a:t>
            </a:r>
            <a:r>
              <a:rPr sz="1850" b="1" spc="150" dirty="0">
                <a:latin typeface="Trebuchet MS"/>
                <a:cs typeface="Trebuchet MS"/>
              </a:rPr>
              <a:t>ταξίδι"</a:t>
            </a:r>
            <a:endParaRPr sz="185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0015" y="4574702"/>
            <a:ext cx="1715518" cy="1677395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2900" y="273050"/>
            <a:ext cx="7924799" cy="6705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17689" y="616323"/>
            <a:ext cx="5124450" cy="548132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-85" dirty="0">
                <a:latin typeface="Trebuchet MS"/>
                <a:cs typeface="Trebuchet MS"/>
              </a:rPr>
              <a:t>6.</a:t>
            </a:r>
            <a:r>
              <a:rPr sz="1650" b="1" spc="225" dirty="0">
                <a:latin typeface="Trebuchet MS"/>
                <a:cs typeface="Trebuchet MS"/>
              </a:rPr>
              <a:t> </a:t>
            </a:r>
            <a:r>
              <a:rPr sz="165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Και</a:t>
            </a:r>
            <a:r>
              <a:rPr sz="1650" b="1" u="heavy" spc="2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πως</a:t>
            </a:r>
            <a:r>
              <a:rPr sz="1650" b="1" u="heavy" spc="15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πλένατε</a:t>
            </a:r>
            <a:r>
              <a:rPr sz="1650" b="1" u="heavy" spc="2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τα</a:t>
            </a:r>
            <a:r>
              <a:rPr sz="1650" b="1" u="heavy" spc="2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χέρια</a:t>
            </a:r>
            <a:r>
              <a:rPr sz="1650" b="1" u="heavy" spc="2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και</a:t>
            </a:r>
            <a:r>
              <a:rPr sz="1650" b="1" u="heavy" spc="2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το</a:t>
            </a:r>
            <a:r>
              <a:rPr sz="1650" b="1" u="heavy" spc="2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πρόσωπο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σας</a:t>
            </a:r>
            <a:r>
              <a:rPr sz="1650" b="1" dirty="0">
                <a:latin typeface="Trebuchet MS"/>
                <a:cs typeface="Trebuchet MS"/>
              </a:rPr>
              <a:t>;</a:t>
            </a:r>
            <a:r>
              <a:rPr sz="165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Πως</a:t>
            </a:r>
            <a:r>
              <a:rPr sz="165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κάνατε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μ</a:t>
            </a:r>
            <a:r>
              <a:rPr sz="16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πάνιο;</a:t>
            </a:r>
            <a:endParaRPr sz="1650">
              <a:latin typeface="Trebuchet MS"/>
              <a:cs typeface="Trebuchet MS"/>
            </a:endParaRPr>
          </a:p>
          <a:p>
            <a:pPr marL="12700" marR="6350">
              <a:lnSpc>
                <a:spcPts val="1950"/>
              </a:lnSpc>
            </a:pPr>
            <a:r>
              <a:rPr sz="1650" b="1" spc="-75" dirty="0">
                <a:latin typeface="Trebuchet MS"/>
                <a:cs typeface="Trebuchet MS"/>
              </a:rPr>
              <a:t>-</a:t>
            </a:r>
            <a:r>
              <a:rPr sz="1650" b="1" spc="22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Είχαμε</a:t>
            </a:r>
            <a:r>
              <a:rPr sz="1650" b="1" spc="229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ένα</a:t>
            </a:r>
            <a:r>
              <a:rPr sz="1650" b="1" spc="229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δοχείο</a:t>
            </a:r>
            <a:r>
              <a:rPr sz="1650" b="1" spc="229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229" dirty="0">
                <a:latin typeface="Trebuchet MS"/>
                <a:cs typeface="Trebuchet MS"/>
              </a:rPr>
              <a:t> </a:t>
            </a:r>
            <a:r>
              <a:rPr sz="1650" b="1" spc="155" dirty="0">
                <a:latin typeface="Trebuchet MS"/>
                <a:cs typeface="Trebuchet MS"/>
              </a:rPr>
              <a:t>μία</a:t>
            </a:r>
            <a:r>
              <a:rPr sz="1650" b="1" spc="229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βρυσούλα</a:t>
            </a:r>
            <a:r>
              <a:rPr sz="1650" b="1" spc="229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229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την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κρεμάγαμε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έξω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από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ts val="1880"/>
              </a:lnSpc>
            </a:pPr>
            <a:r>
              <a:rPr sz="1650" b="1" spc="160" dirty="0">
                <a:latin typeface="Trebuchet MS"/>
                <a:cs typeface="Trebuchet MS"/>
              </a:rPr>
              <a:t>σπίτι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πλενόμαστε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ένα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σαπουνάκι.</a:t>
            </a:r>
            <a:endParaRPr sz="1650">
              <a:latin typeface="Trebuchet MS"/>
              <a:cs typeface="Trebuchet MS"/>
            </a:endParaRPr>
          </a:p>
          <a:p>
            <a:pPr marL="12700" marR="10160">
              <a:lnSpc>
                <a:spcPts val="1950"/>
              </a:lnSpc>
              <a:spcBef>
                <a:spcPts val="75"/>
              </a:spcBef>
              <a:tabLst>
                <a:tab pos="588010" algn="l"/>
                <a:tab pos="1068070" algn="l"/>
                <a:tab pos="2073910" algn="l"/>
                <a:tab pos="3517900" algn="l"/>
                <a:tab pos="4255770" algn="l"/>
                <a:tab pos="4745990" algn="l"/>
              </a:tabLst>
            </a:pPr>
            <a:r>
              <a:rPr sz="1650" b="1" spc="100" dirty="0">
                <a:latin typeface="Trebuchet MS"/>
                <a:cs typeface="Trebuchet MS"/>
              </a:rPr>
              <a:t>Για	</a:t>
            </a:r>
            <a:r>
              <a:rPr sz="1650" b="1" spc="90" dirty="0">
                <a:latin typeface="Trebuchet MS"/>
                <a:cs typeface="Trebuchet MS"/>
              </a:rPr>
              <a:t>το	</a:t>
            </a:r>
            <a:r>
              <a:rPr sz="1650" b="1" spc="145" dirty="0">
                <a:latin typeface="Trebuchet MS"/>
                <a:cs typeface="Trebuchet MS"/>
              </a:rPr>
              <a:t>μπάνιο	</a:t>
            </a:r>
            <a:r>
              <a:rPr sz="1650" b="1" spc="105" dirty="0">
                <a:latin typeface="Trebuchet MS"/>
                <a:cs typeface="Trebuchet MS"/>
              </a:rPr>
              <a:t>ζεσταίναμε	</a:t>
            </a:r>
            <a:r>
              <a:rPr sz="1650" b="1" spc="75" dirty="0">
                <a:latin typeface="Trebuchet MS"/>
                <a:cs typeface="Trebuchet MS"/>
              </a:rPr>
              <a:t>νερό	</a:t>
            </a:r>
            <a:r>
              <a:rPr sz="1650" b="1" spc="85" dirty="0">
                <a:latin typeface="Trebuchet MS"/>
                <a:cs typeface="Trebuchet MS"/>
              </a:rPr>
              <a:t>σε	</a:t>
            </a:r>
            <a:r>
              <a:rPr sz="1650" b="1" spc="130" dirty="0">
                <a:latin typeface="Trebuchet MS"/>
                <a:cs typeface="Trebuchet MS"/>
              </a:rPr>
              <a:t>μια  </a:t>
            </a:r>
            <a:r>
              <a:rPr sz="1650" b="1" spc="80" dirty="0">
                <a:latin typeface="Trebuchet MS"/>
                <a:cs typeface="Trebuchet MS"/>
              </a:rPr>
              <a:t>κατσαρόλα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σε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55" dirty="0">
                <a:latin typeface="Trebuchet MS"/>
                <a:cs typeface="Trebuchet MS"/>
              </a:rPr>
              <a:t>μια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άλλη</a:t>
            </a:r>
            <a:endParaRPr sz="1650">
              <a:latin typeface="Trebuchet MS"/>
              <a:cs typeface="Trebuchet MS"/>
            </a:endParaRPr>
          </a:p>
          <a:p>
            <a:pPr marL="12700" marR="6350">
              <a:lnSpc>
                <a:spcPts val="1950"/>
              </a:lnSpc>
              <a:spcBef>
                <a:spcPts val="5"/>
              </a:spcBef>
            </a:pPr>
            <a:r>
              <a:rPr sz="1650" b="1" spc="100" dirty="0">
                <a:latin typeface="Trebuchet MS"/>
                <a:cs typeface="Trebuchet MS"/>
              </a:rPr>
              <a:t>βάζαμε</a:t>
            </a:r>
            <a:r>
              <a:rPr sz="1650" b="1" spc="36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κρύο</a:t>
            </a:r>
            <a:r>
              <a:rPr sz="1650" b="1" spc="365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νερό</a:t>
            </a:r>
            <a:r>
              <a:rPr sz="1650" b="1" spc="36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3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κάναμε</a:t>
            </a:r>
            <a:r>
              <a:rPr sz="1650" b="1" spc="365" dirty="0">
                <a:latin typeface="Trebuchet MS"/>
                <a:cs typeface="Trebuchet MS"/>
              </a:rPr>
              <a:t> </a:t>
            </a:r>
            <a:r>
              <a:rPr sz="1650" b="1" spc="145" dirty="0">
                <a:latin typeface="Trebuchet MS"/>
                <a:cs typeface="Trebuchet MS"/>
              </a:rPr>
              <a:t>μπάνιο</a:t>
            </a:r>
            <a:r>
              <a:rPr sz="1650" b="1" spc="36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σε</a:t>
            </a:r>
            <a:r>
              <a:rPr sz="1650" b="1" spc="36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ένα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χώρο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τον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είχαμε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ts val="1889"/>
              </a:lnSpc>
            </a:pPr>
            <a:r>
              <a:rPr sz="1650" b="1" spc="110" dirty="0">
                <a:latin typeface="Trebuchet MS"/>
                <a:cs typeface="Trebuchet MS"/>
              </a:rPr>
              <a:t>μόνο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κάνουμε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μπάνιο.</a:t>
            </a:r>
            <a:endParaRPr sz="1650">
              <a:latin typeface="Trebuchet MS"/>
              <a:cs typeface="Trebuchet MS"/>
            </a:endParaRPr>
          </a:p>
          <a:p>
            <a:pPr marL="246379" indent="-234315">
              <a:lnSpc>
                <a:spcPts val="1964"/>
              </a:lnSpc>
              <a:spcBef>
                <a:spcPts val="1920"/>
              </a:spcBef>
              <a:buAutoNum type="arabicPeriod" startAt="7"/>
              <a:tabLst>
                <a:tab pos="247015" algn="l"/>
              </a:tabLst>
            </a:pPr>
            <a:r>
              <a:rPr sz="1650" b="1" u="heavy" spc="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Κα</a:t>
            </a:r>
            <a:r>
              <a:rPr sz="1650" b="1" u="heavy" spc="1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ι</a:t>
            </a:r>
            <a:r>
              <a:rPr sz="165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4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πω</a:t>
            </a:r>
            <a:r>
              <a:rPr sz="1650" b="1" u="heavy" spc="2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ς</a:t>
            </a:r>
            <a:r>
              <a:rPr sz="1650" u="heavy" spc="-1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5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πλένατ</a:t>
            </a:r>
            <a:r>
              <a:rPr sz="165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</a:t>
            </a:r>
            <a:r>
              <a:rPr sz="165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</a:t>
            </a:r>
            <a:r>
              <a:rPr sz="1650" b="1" u="heavy" spc="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</a:t>
            </a:r>
            <a:r>
              <a:rPr sz="165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ρούχ</a:t>
            </a:r>
            <a:r>
              <a:rPr sz="1650" b="1" u="heavy" spc="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</a:t>
            </a:r>
            <a:r>
              <a:rPr sz="165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-13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;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ts val="1964"/>
              </a:lnSpc>
            </a:pPr>
            <a:r>
              <a:rPr sz="1650" b="1" spc="45" dirty="0">
                <a:latin typeface="Trebuchet MS"/>
                <a:cs typeface="Trebuchet MS"/>
              </a:rPr>
              <a:t>Σε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55" dirty="0">
                <a:latin typeface="Trebuchet MS"/>
                <a:cs typeface="Trebuchet MS"/>
              </a:rPr>
              <a:t>μία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σκάφη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χέρια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σαπούνι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πράσινο</a:t>
            </a:r>
            <a:endParaRPr sz="1650">
              <a:latin typeface="Trebuchet MS"/>
              <a:cs typeface="Trebuchet MS"/>
            </a:endParaRPr>
          </a:p>
          <a:p>
            <a:pPr marL="246379" indent="-234315">
              <a:lnSpc>
                <a:spcPts val="1964"/>
              </a:lnSpc>
              <a:spcBef>
                <a:spcPts val="1925"/>
              </a:spcBef>
              <a:buAutoNum type="arabicPeriod" startAt="8"/>
              <a:tabLst>
                <a:tab pos="247015" algn="l"/>
              </a:tabLst>
            </a:pPr>
            <a:r>
              <a:rPr sz="165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Και</a:t>
            </a:r>
            <a:r>
              <a:rPr sz="1650" b="1" u="heavy" spc="-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χ</a:t>
            </a:r>
            <a:r>
              <a:rPr sz="1650" b="1" u="heavy" spc="1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αλιά</a:t>
            </a:r>
            <a:r>
              <a:rPr sz="1650" b="1" u="heavy" spc="-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και</a:t>
            </a:r>
            <a:r>
              <a:rPr sz="1650" b="1" u="heavy" spc="-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τις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60" dirty="0">
                <a:latin typeface="Trebuchet MS"/>
                <a:cs typeface="Trebuchet MS"/>
              </a:rPr>
              <a:t>κουβέρτες;</a:t>
            </a:r>
            <a:endParaRPr sz="1650">
              <a:latin typeface="Trebuchet MS"/>
              <a:cs typeface="Trebuchet MS"/>
            </a:endParaRPr>
          </a:p>
          <a:p>
            <a:pPr marL="12700" marR="6985">
              <a:lnSpc>
                <a:spcPts val="1950"/>
              </a:lnSpc>
              <a:spcBef>
                <a:spcPts val="75"/>
              </a:spcBef>
            </a:pPr>
            <a:r>
              <a:rPr sz="1650" b="1" spc="-75" dirty="0">
                <a:latin typeface="Trebuchet MS"/>
                <a:cs typeface="Trebuchet MS"/>
              </a:rPr>
              <a:t>-</a:t>
            </a:r>
            <a:r>
              <a:rPr sz="1650" b="1" spc="225" dirty="0">
                <a:latin typeface="Trebuchet MS"/>
                <a:cs typeface="Trebuchet MS"/>
              </a:rPr>
              <a:t> </a:t>
            </a:r>
            <a:r>
              <a:rPr sz="1650" b="1" spc="15" dirty="0">
                <a:latin typeface="Trebuchet MS"/>
                <a:cs typeface="Trebuchet MS"/>
              </a:rPr>
              <a:t>Τα</a:t>
            </a:r>
            <a:r>
              <a:rPr sz="1650" b="1" spc="22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χαλιά</a:t>
            </a:r>
            <a:r>
              <a:rPr sz="1650" b="1" spc="229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225" dirty="0">
                <a:latin typeface="Trebuchet MS"/>
                <a:cs typeface="Trebuchet MS"/>
              </a:rPr>
              <a:t> </a:t>
            </a:r>
            <a:r>
              <a:rPr sz="1650" b="1" spc="120" dirty="0">
                <a:latin typeface="Trebuchet MS"/>
                <a:cs typeface="Trebuchet MS"/>
              </a:rPr>
              <a:t>πλέναμε</a:t>
            </a:r>
            <a:r>
              <a:rPr sz="1650" b="1" spc="229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στο</a:t>
            </a:r>
            <a:r>
              <a:rPr sz="1650" b="1" spc="22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ποτάμι.</a:t>
            </a:r>
            <a:r>
              <a:rPr sz="1650" b="1" spc="229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Φτιάχναμε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μεγάλες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60" dirty="0">
                <a:latin typeface="Trebuchet MS"/>
                <a:cs typeface="Trebuchet MS"/>
              </a:rPr>
              <a:t>λακκούβες,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ts val="1950"/>
              </a:lnSpc>
            </a:pP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4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ρίχναμε</a:t>
            </a:r>
            <a:r>
              <a:rPr sz="1650" b="1" spc="5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μέσα</a:t>
            </a:r>
            <a:r>
              <a:rPr sz="1650" b="1" spc="5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45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σαπούνι</a:t>
            </a:r>
            <a:r>
              <a:rPr sz="1650" b="1" spc="5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5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5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ένα</a:t>
            </a:r>
            <a:r>
              <a:rPr sz="1650" b="1" spc="4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μεγάλο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ξύλο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endParaRPr sz="1650">
              <a:latin typeface="Trebuchet MS"/>
              <a:cs typeface="Trebuchet MS"/>
            </a:endParaRPr>
          </a:p>
          <a:p>
            <a:pPr marL="12700" marR="7620">
              <a:lnSpc>
                <a:spcPts val="1950"/>
              </a:lnSpc>
              <a:spcBef>
                <a:spcPts val="5"/>
              </a:spcBef>
              <a:tabLst>
                <a:tab pos="956944" algn="l"/>
                <a:tab pos="1951989" algn="l"/>
                <a:tab pos="2390140" algn="l"/>
                <a:tab pos="4107179" algn="l"/>
                <a:tab pos="4859655" algn="l"/>
              </a:tabLst>
            </a:pPr>
            <a:r>
              <a:rPr sz="1650" b="1" spc="85" dirty="0">
                <a:latin typeface="Trebuchet MS"/>
                <a:cs typeface="Trebuchet MS"/>
              </a:rPr>
              <a:t>λέγαμε	</a:t>
            </a:r>
            <a:r>
              <a:rPr sz="1650" b="1" spc="105" dirty="0">
                <a:latin typeface="Trebuchet MS"/>
                <a:cs typeface="Trebuchet MS"/>
              </a:rPr>
              <a:t>κόπανο	</a:t>
            </a:r>
            <a:r>
              <a:rPr sz="1650" b="1" spc="95" dirty="0">
                <a:latin typeface="Trebuchet MS"/>
                <a:cs typeface="Trebuchet MS"/>
              </a:rPr>
              <a:t>τα	</a:t>
            </a:r>
            <a:r>
              <a:rPr sz="1650" b="1" spc="75" dirty="0">
                <a:latin typeface="Trebuchet MS"/>
                <a:cs typeface="Trebuchet MS"/>
              </a:rPr>
              <a:t>κ</a:t>
            </a:r>
            <a:r>
              <a:rPr sz="1650" b="1" spc="90" dirty="0">
                <a:latin typeface="Trebuchet MS"/>
                <a:cs typeface="Trebuchet MS"/>
              </a:rPr>
              <a:t>οπανούσαμε.	</a:t>
            </a:r>
            <a:r>
              <a:rPr sz="1650" b="1" spc="150" dirty="0">
                <a:latin typeface="Trebuchet MS"/>
                <a:cs typeface="Trebuchet MS"/>
              </a:rPr>
              <a:t>Μετά	</a:t>
            </a:r>
            <a:r>
              <a:rPr sz="1650" b="1" spc="75" dirty="0">
                <a:latin typeface="Trebuchet MS"/>
                <a:cs typeface="Trebuchet MS"/>
              </a:rPr>
              <a:t>τα  </a:t>
            </a:r>
            <a:r>
              <a:rPr sz="1650" b="1" spc="80" dirty="0">
                <a:latin typeface="Trebuchet MS"/>
                <a:cs typeface="Trebuchet MS"/>
              </a:rPr>
              <a:t>ξεβγάζαμε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ts val="1889"/>
              </a:lnSpc>
            </a:pPr>
            <a:r>
              <a:rPr sz="1650" b="1" spc="100" dirty="0">
                <a:latin typeface="Trebuchet MS"/>
                <a:cs typeface="Trebuchet MS"/>
              </a:rPr>
              <a:t>βάζαμε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στον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ήλιο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65" dirty="0">
                <a:latin typeface="Trebuchet MS"/>
                <a:cs typeface="Trebuchet MS"/>
              </a:rPr>
              <a:t>στεγνώσουν.</a:t>
            </a:r>
            <a:endParaRPr sz="16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900" y="273050"/>
            <a:ext cx="8534399" cy="7010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74194" y="2258761"/>
            <a:ext cx="9525" cy="19685"/>
          </a:xfrm>
          <a:custGeom>
            <a:avLst/>
            <a:gdLst/>
            <a:ahLst/>
            <a:cxnLst/>
            <a:rect l="l" t="t" r="r" b="b"/>
            <a:pathLst>
              <a:path w="9525" h="19685">
                <a:moveTo>
                  <a:pt x="9328" y="19061"/>
                </a:moveTo>
                <a:lnTo>
                  <a:pt x="0" y="19061"/>
                </a:lnTo>
                <a:lnTo>
                  <a:pt x="0" y="0"/>
                </a:lnTo>
                <a:lnTo>
                  <a:pt x="9328" y="0"/>
                </a:lnTo>
                <a:lnTo>
                  <a:pt x="9328" y="190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51118" y="673510"/>
            <a:ext cx="5210182" cy="409201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7175" indent="-245110">
              <a:lnSpc>
                <a:spcPct val="100000"/>
              </a:lnSpc>
              <a:spcBef>
                <a:spcPts val="125"/>
              </a:spcBef>
              <a:buAutoNum type="arabicPeriod" startAt="9"/>
              <a:tabLst>
                <a:tab pos="257810" algn="l"/>
              </a:tabLst>
            </a:pPr>
            <a:r>
              <a:rPr sz="170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Πε</a:t>
            </a:r>
            <a:r>
              <a:rPr sz="1700" b="1" spc="105" dirty="0">
                <a:latin typeface="Trebuchet MS"/>
                <a:cs typeface="Trebuchet MS"/>
              </a:rPr>
              <a:t>ρ</a:t>
            </a:r>
            <a:r>
              <a:rPr sz="170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νούσε</a:t>
            </a:r>
            <a:r>
              <a:rPr sz="170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νερουλάς</a:t>
            </a:r>
            <a:r>
              <a:rPr sz="170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b="1" u="heavy" spc="13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ή</a:t>
            </a:r>
            <a:r>
              <a:rPr sz="1700" b="1" u="heavy" spc="-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b="1" u="heavy" spc="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παγοπώλης</a:t>
            </a:r>
            <a:r>
              <a:rPr sz="170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b="1" u="heavy" spc="-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;</a:t>
            </a:r>
            <a:endParaRPr sz="1700" dirty="0">
              <a:latin typeface="Trebuchet MS"/>
              <a:cs typeface="Trebuchet MS"/>
            </a:endParaRPr>
          </a:p>
          <a:p>
            <a:pPr marL="12700" marR="916940" indent="170815">
              <a:lnSpc>
                <a:spcPct val="103000"/>
              </a:lnSpc>
            </a:pPr>
            <a:r>
              <a:rPr sz="1700" b="1" spc="-70" dirty="0">
                <a:latin typeface="Trebuchet MS"/>
                <a:cs typeface="Trebuchet MS"/>
              </a:rPr>
              <a:t>-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Ούτε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νερουλάς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περνούσε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ούτε  </a:t>
            </a:r>
            <a:r>
              <a:rPr sz="1700" b="1" spc="100" dirty="0">
                <a:latin typeface="Trebuchet MS"/>
                <a:cs typeface="Trebuchet MS"/>
              </a:rPr>
              <a:t>παγοπώλης.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65" dirty="0">
                <a:latin typeface="Trebuchet MS"/>
                <a:cs typeface="Trebuchet MS"/>
              </a:rPr>
              <a:t>Μόνο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από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τις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πηγές</a:t>
            </a:r>
            <a:endParaRPr sz="1700" dirty="0">
              <a:latin typeface="Trebuchet MS"/>
              <a:cs typeface="Trebuchet MS"/>
            </a:endParaRPr>
          </a:p>
          <a:p>
            <a:pPr marL="240029">
              <a:lnSpc>
                <a:spcPct val="100000"/>
              </a:lnSpc>
              <a:spcBef>
                <a:spcPts val="60"/>
              </a:spcBef>
            </a:pPr>
            <a:r>
              <a:rPr sz="1700" b="1" spc="114" dirty="0">
                <a:latin typeface="Trebuchet MS"/>
                <a:cs typeface="Trebuchet MS"/>
              </a:rPr>
              <a:t>κουβαλούσαμε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το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νερό</a:t>
            </a:r>
            <a:endParaRPr sz="17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 dirty="0">
              <a:latin typeface="Trebuchet MS"/>
              <a:cs typeface="Trebuchet MS"/>
            </a:endParaRPr>
          </a:p>
          <a:p>
            <a:pPr marL="382270" indent="-370205">
              <a:lnSpc>
                <a:spcPct val="100000"/>
              </a:lnSpc>
              <a:buAutoNum type="arabicPeriod" startAt="10"/>
              <a:tabLst>
                <a:tab pos="382905" algn="l"/>
              </a:tabLst>
            </a:pPr>
            <a:r>
              <a:rPr sz="170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Πότε</a:t>
            </a:r>
            <a:r>
              <a:rPr sz="170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ή</a:t>
            </a:r>
            <a:r>
              <a:rPr sz="1700" b="1" spc="90" dirty="0">
                <a:latin typeface="Trebuchet MS"/>
                <a:cs typeface="Trebuchet MS"/>
              </a:rPr>
              <a:t>ρ</a:t>
            </a:r>
            <a:r>
              <a:rPr sz="170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θε</a:t>
            </a:r>
            <a:r>
              <a:rPr sz="170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το</a:t>
            </a:r>
            <a:r>
              <a:rPr sz="170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νερό</a:t>
            </a:r>
            <a:r>
              <a:rPr sz="170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στο</a:t>
            </a:r>
            <a:r>
              <a:rPr sz="170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b="1" u="heavy" spc="1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σπίτι</a:t>
            </a:r>
            <a:r>
              <a:rPr sz="170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700" b="1" u="heavy" spc="3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σας</a:t>
            </a:r>
            <a:r>
              <a:rPr sz="1700" b="1" spc="35" dirty="0">
                <a:latin typeface="Trebuchet MS"/>
                <a:cs typeface="Trebuchet MS"/>
              </a:rPr>
              <a:t>;</a:t>
            </a:r>
            <a:endParaRPr sz="1700" dirty="0">
              <a:latin typeface="Trebuchet MS"/>
              <a:cs typeface="Trebuchet MS"/>
            </a:endParaRPr>
          </a:p>
          <a:p>
            <a:pPr marL="481330" lvl="1" indent="-127635">
              <a:lnSpc>
                <a:spcPct val="100000"/>
              </a:lnSpc>
              <a:spcBef>
                <a:spcPts val="60"/>
              </a:spcBef>
              <a:buChar char="-"/>
              <a:tabLst>
                <a:tab pos="481965" algn="l"/>
              </a:tabLst>
            </a:pPr>
            <a:r>
              <a:rPr sz="1700" b="1" spc="114" dirty="0">
                <a:latin typeface="Trebuchet MS"/>
                <a:cs typeface="Trebuchet MS"/>
              </a:rPr>
              <a:t>Δεν</a:t>
            </a:r>
            <a:r>
              <a:rPr sz="1700" b="1" spc="-8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θυμάμαι</a:t>
            </a:r>
            <a:r>
              <a:rPr sz="1700" b="1" spc="-85" dirty="0">
                <a:latin typeface="Trebuchet MS"/>
                <a:cs typeface="Trebuchet MS"/>
              </a:rPr>
              <a:t> </a:t>
            </a:r>
            <a:r>
              <a:rPr sz="1700" b="1" spc="175" dirty="0">
                <a:latin typeface="Trebuchet MS"/>
                <a:cs typeface="Trebuchet MS"/>
              </a:rPr>
              <a:t>παιδί</a:t>
            </a:r>
            <a:r>
              <a:rPr sz="1700" b="1" spc="-80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μου</a:t>
            </a:r>
            <a:endParaRPr sz="1700" dirty="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Trebuchet MS"/>
              <a:buChar char="-"/>
            </a:pPr>
            <a:endParaRPr sz="1850" dirty="0">
              <a:latin typeface="Trebuchet MS"/>
              <a:cs typeface="Trebuchet MS"/>
            </a:endParaRPr>
          </a:p>
          <a:p>
            <a:pPr marL="382270" indent="-370205">
              <a:lnSpc>
                <a:spcPct val="100000"/>
              </a:lnSpc>
              <a:buAutoNum type="arabicPeriod" startAt="10"/>
              <a:tabLst>
                <a:tab pos="382905" algn="l"/>
              </a:tabLst>
            </a:pPr>
            <a:r>
              <a:rPr sz="1700" b="1" u="heavy" spc="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Έ</a:t>
            </a:r>
            <a:r>
              <a:rPr sz="1700" b="1" spc="65" dirty="0">
                <a:latin typeface="Trebuchet MS"/>
                <a:cs typeface="Trebuchet MS"/>
              </a:rPr>
              <a:t>χ</a:t>
            </a:r>
            <a:r>
              <a:rPr sz="1700" b="1" u="heavy" spc="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εις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40" dirty="0">
                <a:latin typeface="Trebuchet MS"/>
                <a:cs typeface="Trebuchet MS"/>
              </a:rPr>
              <a:t>κάποια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φωτογραφία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από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παλιά;</a:t>
            </a:r>
            <a:endParaRPr sz="1700" dirty="0">
              <a:latin typeface="Trebuchet MS"/>
              <a:cs typeface="Trebuchet MS"/>
            </a:endParaRPr>
          </a:p>
          <a:p>
            <a:pPr marL="12700" marR="5080" lvl="1" indent="341630">
              <a:lnSpc>
                <a:spcPct val="103000"/>
              </a:lnSpc>
              <a:buChar char="-"/>
              <a:tabLst>
                <a:tab pos="481965" algn="l"/>
              </a:tabLst>
            </a:pPr>
            <a:r>
              <a:rPr sz="1700" b="1" spc="110" dirty="0">
                <a:latin typeface="Trebuchet MS"/>
                <a:cs typeface="Trebuchet MS"/>
              </a:rPr>
              <a:t>Δυστυχώς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75" dirty="0">
                <a:latin typeface="Trebuchet MS"/>
                <a:cs typeface="Trebuchet MS"/>
              </a:rPr>
              <a:t>παιδί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μου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δεν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45" dirty="0">
                <a:latin typeface="Trebuchet MS"/>
                <a:cs typeface="Trebuchet MS"/>
              </a:rPr>
              <a:t>έχω.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Σπάνια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ερχόταν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85" dirty="0">
                <a:latin typeface="Trebuchet MS"/>
                <a:cs typeface="Trebuchet MS"/>
              </a:rPr>
              <a:t>φωτογράφος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στο</a:t>
            </a:r>
            <a:endParaRPr sz="1700" dirty="0">
              <a:latin typeface="Trebuchet MS"/>
              <a:cs typeface="Trebuchet MS"/>
            </a:endParaRPr>
          </a:p>
          <a:p>
            <a:pPr marL="467995">
              <a:lnSpc>
                <a:spcPct val="100000"/>
              </a:lnSpc>
              <a:spcBef>
                <a:spcPts val="60"/>
              </a:spcBef>
            </a:pPr>
            <a:r>
              <a:rPr sz="1700" b="1" spc="120" dirty="0">
                <a:latin typeface="Trebuchet MS"/>
                <a:cs typeface="Trebuchet MS"/>
              </a:rPr>
              <a:t>χωριό</a:t>
            </a:r>
            <a:endParaRPr sz="17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300" dirty="0">
              <a:latin typeface="Trebuchet MS"/>
              <a:cs typeface="Trebuchet MS"/>
            </a:endParaRPr>
          </a:p>
          <a:p>
            <a:pPr marL="410845">
              <a:lnSpc>
                <a:spcPct val="100000"/>
              </a:lnSpc>
              <a:spcBef>
                <a:spcPts val="1595"/>
              </a:spcBef>
            </a:pPr>
            <a:r>
              <a:rPr sz="1700" b="1" spc="60" dirty="0">
                <a:latin typeface="Trebuchet MS"/>
                <a:cs typeface="Trebuchet MS"/>
              </a:rPr>
              <a:t>Σε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ευχαριστώ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γιαγιάκα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-15" dirty="0">
                <a:latin typeface="Trebuchet MS"/>
                <a:cs typeface="Trebuchet MS"/>
              </a:rPr>
              <a:t>μου....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900" y="349250"/>
            <a:ext cx="8915399" cy="6858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3900" y="501650"/>
            <a:ext cx="1258046" cy="15916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42451" y="635371"/>
            <a:ext cx="4074795" cy="5041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160" dirty="0">
                <a:latin typeface="Trebuchet MS"/>
                <a:cs typeface="Trebuchet MS"/>
              </a:rPr>
              <a:t>Ο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Αντώνης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παίρνει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συνέντευξη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από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την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προγιαγιά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-35" dirty="0">
                <a:latin typeface="Trebuchet MS"/>
                <a:cs typeface="Trebuchet MS"/>
              </a:rPr>
              <a:t>του.....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03465" y="2331829"/>
            <a:ext cx="5124450" cy="3002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6379" indent="-234315">
              <a:lnSpc>
                <a:spcPts val="1964"/>
              </a:lnSpc>
              <a:spcBef>
                <a:spcPts val="100"/>
              </a:spcBef>
              <a:buAutoNum type="arabicPeriod"/>
              <a:tabLst>
                <a:tab pos="247015" algn="l"/>
              </a:tabLst>
            </a:pPr>
            <a:r>
              <a:rPr sz="1650" b="1" u="heavy" spc="1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Πότε</a:t>
            </a:r>
            <a:r>
              <a:rPr sz="1650" b="1" u="heavy" spc="-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γ</a:t>
            </a:r>
            <a:r>
              <a:rPr sz="165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εννήθηκες</a:t>
            </a:r>
            <a:r>
              <a:rPr sz="1650" b="1" u="heavy" spc="-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γιαγιά</a:t>
            </a:r>
            <a:r>
              <a:rPr sz="1650" b="1" u="heavy" spc="-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-13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;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ts val="1964"/>
              </a:lnSpc>
            </a:pPr>
            <a:r>
              <a:rPr sz="1650" b="1" spc="-75" dirty="0">
                <a:latin typeface="Trebuchet MS"/>
                <a:cs typeface="Trebuchet MS"/>
              </a:rPr>
              <a:t>-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-10" dirty="0">
                <a:latin typeface="Trebuchet MS"/>
                <a:cs typeface="Trebuchet MS"/>
              </a:rPr>
              <a:t>19/4/32</a:t>
            </a:r>
            <a:endParaRPr sz="1650">
              <a:latin typeface="Trebuchet MS"/>
              <a:cs typeface="Trebuchet MS"/>
            </a:endParaRPr>
          </a:p>
          <a:p>
            <a:pPr marL="246379" indent="-234315">
              <a:lnSpc>
                <a:spcPts val="1964"/>
              </a:lnSpc>
              <a:spcBef>
                <a:spcPts val="1920"/>
              </a:spcBef>
              <a:buAutoNum type="arabicPeriod" startAt="2"/>
              <a:tabLst>
                <a:tab pos="247015" algn="l"/>
              </a:tabLst>
            </a:pPr>
            <a:r>
              <a:rPr sz="165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Πόσο</a:t>
            </a:r>
            <a:r>
              <a:rPr sz="1650" b="1" spc="-10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χρ</a:t>
            </a:r>
            <a:r>
              <a:rPr sz="1650" b="1" u="heavy" spc="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ονών</a:t>
            </a:r>
            <a:r>
              <a:rPr sz="1650" b="1" u="heavy" spc="-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είσαι;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ts val="1964"/>
              </a:lnSpc>
            </a:pPr>
            <a:r>
              <a:rPr sz="1650" b="1" spc="-75" dirty="0">
                <a:latin typeface="Trebuchet MS"/>
                <a:cs typeface="Trebuchet MS"/>
              </a:rPr>
              <a:t>-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-25" dirty="0">
                <a:latin typeface="Trebuchet MS"/>
                <a:cs typeface="Trebuchet MS"/>
              </a:rPr>
              <a:t>91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χρονών</a:t>
            </a:r>
            <a:endParaRPr sz="16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Trebuchet MS"/>
              <a:cs typeface="Trebuchet MS"/>
            </a:endParaRPr>
          </a:p>
          <a:p>
            <a:pPr marL="12700" marR="7620">
              <a:lnSpc>
                <a:spcPts val="1950"/>
              </a:lnSpc>
            </a:pPr>
            <a:r>
              <a:rPr sz="1650" b="1" spc="-85" dirty="0">
                <a:latin typeface="Trebuchet MS"/>
                <a:cs typeface="Trebuchet MS"/>
              </a:rPr>
              <a:t>3.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u="heavy" spc="1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Όταν</a:t>
            </a:r>
            <a:r>
              <a:rPr sz="165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ή</a:t>
            </a:r>
            <a:r>
              <a:rPr sz="165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σου</a:t>
            </a:r>
            <a:r>
              <a:rPr sz="1650" b="1" u="heavy" spc="1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</a:t>
            </a:r>
            <a:r>
              <a:rPr sz="165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μικρ</a:t>
            </a:r>
            <a:r>
              <a:rPr sz="16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ή</a:t>
            </a:r>
            <a:r>
              <a:rPr sz="165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είχατ</a:t>
            </a:r>
            <a:r>
              <a:rPr sz="165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</a:t>
            </a:r>
            <a:r>
              <a:rPr sz="165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νερό</a:t>
            </a:r>
            <a:r>
              <a:rPr sz="165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στ</a:t>
            </a:r>
            <a:r>
              <a:rPr sz="165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ο</a:t>
            </a:r>
            <a:r>
              <a:rPr sz="165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σπίτι</a:t>
            </a:r>
            <a:r>
              <a:rPr sz="1650" b="1" u="heavy" spc="-13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;</a:t>
            </a:r>
            <a:r>
              <a:rPr sz="165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Από </a:t>
            </a:r>
            <a:r>
              <a:rPr sz="1650" b="1" spc="65" dirty="0">
                <a:latin typeface="Trebuchet MS"/>
                <a:cs typeface="Trebuchet MS"/>
              </a:rPr>
              <a:t> </a:t>
            </a:r>
            <a:r>
              <a:rPr sz="165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παί</a:t>
            </a:r>
            <a:r>
              <a:rPr sz="1650" b="1" spc="114" dirty="0">
                <a:latin typeface="Trebuchet MS"/>
                <a:cs typeface="Trebuchet MS"/>
              </a:rPr>
              <a:t>ρ</a:t>
            </a:r>
            <a:r>
              <a:rPr sz="1650" b="1" u="heavy" spc="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νατε</a:t>
            </a:r>
            <a:r>
              <a:rPr sz="1650" b="1" u="heavy" spc="-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το</a:t>
            </a:r>
            <a:r>
              <a:rPr sz="165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3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νε</a:t>
            </a:r>
            <a:r>
              <a:rPr sz="1650" b="1" spc="35" dirty="0">
                <a:latin typeface="Trebuchet MS"/>
                <a:cs typeface="Trebuchet MS"/>
              </a:rPr>
              <a:t>ρ</a:t>
            </a:r>
            <a:r>
              <a:rPr sz="1650" b="1" u="heavy" spc="3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ό;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ts val="1950"/>
              </a:lnSpc>
              <a:spcBef>
                <a:spcPts val="5"/>
              </a:spcBef>
            </a:pPr>
            <a:r>
              <a:rPr sz="1650" b="1" spc="-75" dirty="0">
                <a:latin typeface="Trebuchet MS"/>
                <a:cs typeface="Trebuchet MS"/>
              </a:rPr>
              <a:t>-</a:t>
            </a:r>
            <a:r>
              <a:rPr sz="1650" b="1" spc="-4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Όχι</a:t>
            </a:r>
            <a:r>
              <a:rPr sz="1650" b="1" spc="-4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δεν</a:t>
            </a:r>
            <a:r>
              <a:rPr sz="1650" b="1" spc="-45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είχαμε.</a:t>
            </a:r>
            <a:r>
              <a:rPr sz="1650" b="1" spc="-4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Υπήρχαν</a:t>
            </a:r>
            <a:r>
              <a:rPr sz="1650" b="1" spc="-4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στο</a:t>
            </a:r>
            <a:r>
              <a:rPr sz="1650" b="1" spc="-4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χωριό</a:t>
            </a:r>
            <a:r>
              <a:rPr sz="1650" b="1" spc="-45" dirty="0">
                <a:latin typeface="Trebuchet MS"/>
                <a:cs typeface="Trebuchet MS"/>
              </a:rPr>
              <a:t> 2-3 </a:t>
            </a:r>
            <a:r>
              <a:rPr sz="1650" b="1" spc="75" dirty="0">
                <a:latin typeface="Trebuchet MS"/>
                <a:cs typeface="Trebuchet MS"/>
              </a:rPr>
              <a:t>βρύσες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παίρναμε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από</a:t>
            </a:r>
            <a:endParaRPr sz="1650">
              <a:latin typeface="Trebuchet MS"/>
              <a:cs typeface="Trebuchet MS"/>
            </a:endParaRPr>
          </a:p>
          <a:p>
            <a:pPr marL="12700" marR="13335">
              <a:lnSpc>
                <a:spcPts val="1950"/>
              </a:lnSpc>
              <a:tabLst>
                <a:tab pos="594360" algn="l"/>
                <a:tab pos="982980" algn="l"/>
                <a:tab pos="2136775" algn="l"/>
                <a:tab pos="2621915" algn="l"/>
                <a:tab pos="2998470" algn="l"/>
                <a:tab pos="4722495" algn="l"/>
              </a:tabLst>
            </a:pPr>
            <a:r>
              <a:rPr sz="1650" b="1" spc="105" dirty="0">
                <a:latin typeface="Trebuchet MS"/>
                <a:cs typeface="Trebuchet MS"/>
              </a:rPr>
              <a:t>εκεί	</a:t>
            </a:r>
            <a:r>
              <a:rPr sz="1650" b="1" spc="185" dirty="0">
                <a:latin typeface="Trebuchet MS"/>
                <a:cs typeface="Trebuchet MS"/>
              </a:rPr>
              <a:t>μ</a:t>
            </a:r>
            <a:r>
              <a:rPr sz="1650" b="1" spc="75" dirty="0">
                <a:latin typeface="Trebuchet MS"/>
                <a:cs typeface="Trebuchet MS"/>
              </a:rPr>
              <a:t>ε	κο</a:t>
            </a:r>
            <a:r>
              <a:rPr sz="1650" b="1" spc="80" dirty="0">
                <a:latin typeface="Trebuchet MS"/>
                <a:cs typeface="Trebuchet MS"/>
              </a:rPr>
              <a:t>υβάδες	</a:t>
            </a:r>
            <a:r>
              <a:rPr sz="1650" b="1" spc="114" dirty="0">
                <a:latin typeface="Trebuchet MS"/>
                <a:cs typeface="Trebuchet MS"/>
              </a:rPr>
              <a:t>και	</a:t>
            </a:r>
            <a:r>
              <a:rPr sz="1650" b="1" spc="90" dirty="0">
                <a:latin typeface="Trebuchet MS"/>
                <a:cs typeface="Trebuchet MS"/>
              </a:rPr>
              <a:t>το	</a:t>
            </a:r>
            <a:r>
              <a:rPr sz="1650" b="1" spc="95" dirty="0">
                <a:latin typeface="Trebuchet MS"/>
                <a:cs typeface="Trebuchet MS"/>
              </a:rPr>
              <a:t>κουβαλούσαμε	</a:t>
            </a:r>
            <a:r>
              <a:rPr sz="1650" b="1" spc="100" dirty="0">
                <a:latin typeface="Trebuchet MS"/>
                <a:cs typeface="Trebuchet MS"/>
              </a:rPr>
              <a:t>στ</a:t>
            </a:r>
            <a:r>
              <a:rPr sz="1650" b="1" spc="50" dirty="0">
                <a:latin typeface="Trebuchet MS"/>
                <a:cs typeface="Trebuchet MS"/>
              </a:rPr>
              <a:t>ο  </a:t>
            </a:r>
            <a:r>
              <a:rPr sz="1650" b="1" spc="160" dirty="0">
                <a:latin typeface="Trebuchet MS"/>
                <a:cs typeface="Trebuchet MS"/>
              </a:rPr>
              <a:t>σπίτι</a:t>
            </a:r>
            <a:endParaRPr sz="16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6700" y="273050"/>
            <a:ext cx="7924800" cy="6705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54658" y="2172997"/>
            <a:ext cx="4773930" cy="19685"/>
          </a:xfrm>
          <a:custGeom>
            <a:avLst/>
            <a:gdLst/>
            <a:ahLst/>
            <a:cxnLst/>
            <a:rect l="l" t="t" r="r" b="b"/>
            <a:pathLst>
              <a:path w="4773930" h="19685">
                <a:moveTo>
                  <a:pt x="0" y="14672"/>
                </a:moveTo>
                <a:lnTo>
                  <a:pt x="0" y="0"/>
                </a:lnTo>
                <a:lnTo>
                  <a:pt x="376415" y="0"/>
                </a:lnTo>
                <a:lnTo>
                  <a:pt x="376415" y="13414"/>
                </a:lnTo>
                <a:lnTo>
                  <a:pt x="0" y="14672"/>
                </a:lnTo>
                <a:close/>
              </a:path>
              <a:path w="4773930" h="19685">
                <a:moveTo>
                  <a:pt x="456017" y="13148"/>
                </a:moveTo>
                <a:lnTo>
                  <a:pt x="456017" y="0"/>
                </a:lnTo>
                <a:lnTo>
                  <a:pt x="2094136" y="0"/>
                </a:lnTo>
                <a:lnTo>
                  <a:pt x="2094136" y="7674"/>
                </a:lnTo>
                <a:lnTo>
                  <a:pt x="456017" y="13148"/>
                </a:lnTo>
                <a:close/>
              </a:path>
              <a:path w="4773930" h="19685">
                <a:moveTo>
                  <a:pt x="2094136" y="7674"/>
                </a:moveTo>
                <a:lnTo>
                  <a:pt x="2094136" y="0"/>
                </a:lnTo>
                <a:lnTo>
                  <a:pt x="2406611" y="0"/>
                </a:lnTo>
                <a:lnTo>
                  <a:pt x="2406611" y="6629"/>
                </a:lnTo>
                <a:lnTo>
                  <a:pt x="2094136" y="7674"/>
                </a:lnTo>
                <a:close/>
              </a:path>
              <a:path w="4773930" h="19685">
                <a:moveTo>
                  <a:pt x="2570409" y="19061"/>
                </a:moveTo>
                <a:lnTo>
                  <a:pt x="2094136" y="19061"/>
                </a:lnTo>
                <a:lnTo>
                  <a:pt x="2094136" y="7674"/>
                </a:lnTo>
                <a:lnTo>
                  <a:pt x="2406611" y="6629"/>
                </a:lnTo>
                <a:lnTo>
                  <a:pt x="2406611" y="0"/>
                </a:lnTo>
                <a:lnTo>
                  <a:pt x="2570409" y="0"/>
                </a:lnTo>
                <a:lnTo>
                  <a:pt x="2570409" y="19061"/>
                </a:lnTo>
                <a:close/>
              </a:path>
              <a:path w="4773930" h="19685">
                <a:moveTo>
                  <a:pt x="2570409" y="6082"/>
                </a:moveTo>
                <a:lnTo>
                  <a:pt x="2570409" y="0"/>
                </a:lnTo>
                <a:lnTo>
                  <a:pt x="2669246" y="0"/>
                </a:lnTo>
                <a:lnTo>
                  <a:pt x="2669246" y="5752"/>
                </a:lnTo>
                <a:lnTo>
                  <a:pt x="2570409" y="6082"/>
                </a:lnTo>
                <a:close/>
              </a:path>
              <a:path w="4773930" h="19685">
                <a:moveTo>
                  <a:pt x="2735126" y="19061"/>
                </a:moveTo>
                <a:lnTo>
                  <a:pt x="2570409" y="19061"/>
                </a:lnTo>
                <a:lnTo>
                  <a:pt x="2570409" y="6082"/>
                </a:lnTo>
                <a:lnTo>
                  <a:pt x="2669246" y="5752"/>
                </a:lnTo>
                <a:lnTo>
                  <a:pt x="2669246" y="0"/>
                </a:lnTo>
                <a:lnTo>
                  <a:pt x="2735126" y="0"/>
                </a:lnTo>
                <a:lnTo>
                  <a:pt x="2735126" y="19061"/>
                </a:lnTo>
                <a:close/>
              </a:path>
              <a:path w="4773930" h="19685">
                <a:moveTo>
                  <a:pt x="2735126" y="5531"/>
                </a:moveTo>
                <a:lnTo>
                  <a:pt x="2735126" y="0"/>
                </a:lnTo>
                <a:lnTo>
                  <a:pt x="3270766" y="0"/>
                </a:lnTo>
                <a:lnTo>
                  <a:pt x="3270766" y="3741"/>
                </a:lnTo>
                <a:lnTo>
                  <a:pt x="2735126" y="5531"/>
                </a:lnTo>
                <a:close/>
              </a:path>
              <a:path w="4773930" h="19685">
                <a:moveTo>
                  <a:pt x="3350369" y="19061"/>
                </a:moveTo>
                <a:lnTo>
                  <a:pt x="2735126" y="19061"/>
                </a:lnTo>
                <a:lnTo>
                  <a:pt x="2735126" y="5531"/>
                </a:lnTo>
                <a:lnTo>
                  <a:pt x="3270766" y="3741"/>
                </a:lnTo>
                <a:lnTo>
                  <a:pt x="3270766" y="0"/>
                </a:lnTo>
                <a:lnTo>
                  <a:pt x="3350369" y="0"/>
                </a:lnTo>
                <a:lnTo>
                  <a:pt x="3350369" y="19061"/>
                </a:lnTo>
                <a:close/>
              </a:path>
              <a:path w="4773930" h="19685">
                <a:moveTo>
                  <a:pt x="3350369" y="3475"/>
                </a:moveTo>
                <a:lnTo>
                  <a:pt x="3350369" y="0"/>
                </a:lnTo>
                <a:lnTo>
                  <a:pt x="4390356" y="0"/>
                </a:lnTo>
                <a:lnTo>
                  <a:pt x="3350369" y="3475"/>
                </a:lnTo>
                <a:close/>
              </a:path>
              <a:path w="4773930" h="19685">
                <a:moveTo>
                  <a:pt x="4773817" y="19061"/>
                </a:moveTo>
                <a:lnTo>
                  <a:pt x="3350369" y="19061"/>
                </a:lnTo>
                <a:lnTo>
                  <a:pt x="3350369" y="3475"/>
                </a:lnTo>
                <a:lnTo>
                  <a:pt x="4390356" y="0"/>
                </a:lnTo>
                <a:lnTo>
                  <a:pt x="4773817" y="0"/>
                </a:lnTo>
                <a:lnTo>
                  <a:pt x="4773817" y="19061"/>
                </a:lnTo>
                <a:close/>
              </a:path>
              <a:path w="4773930" h="19685">
                <a:moveTo>
                  <a:pt x="456017" y="19061"/>
                </a:moveTo>
                <a:lnTo>
                  <a:pt x="376415" y="19061"/>
                </a:lnTo>
                <a:lnTo>
                  <a:pt x="376415" y="13414"/>
                </a:lnTo>
                <a:lnTo>
                  <a:pt x="456017" y="13148"/>
                </a:lnTo>
                <a:lnTo>
                  <a:pt x="456017" y="190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22383" y="692584"/>
            <a:ext cx="5122545" cy="349885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190"/>
              </a:spcBef>
            </a:pPr>
            <a:r>
              <a:rPr sz="1650" b="1" spc="-85" dirty="0">
                <a:latin typeface="Trebuchet MS"/>
                <a:cs typeface="Trebuchet MS"/>
              </a:rPr>
              <a:t>4. </a:t>
            </a:r>
            <a:r>
              <a:rPr sz="1650" b="1" u="heavy" spc="13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Πως </a:t>
            </a:r>
            <a:r>
              <a:rPr sz="165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πλένατε </a:t>
            </a:r>
            <a:r>
              <a:rPr sz="165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το </a:t>
            </a:r>
            <a:r>
              <a:rPr sz="1650" b="1" u="heavy" spc="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πρόσωπό </a:t>
            </a:r>
            <a:r>
              <a:rPr sz="1650" b="1" u="heavy" spc="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σας </a:t>
            </a:r>
            <a:r>
              <a:rPr sz="1650" b="1" u="heavy" spc="-13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, </a:t>
            </a:r>
            <a:r>
              <a:rPr sz="1650" b="1" u="heavy" spc="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πως </a:t>
            </a:r>
            <a:r>
              <a:rPr sz="165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κάνατε </a:t>
            </a:r>
            <a:r>
              <a:rPr sz="1650" b="1" spc="9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μ</a:t>
            </a:r>
            <a:r>
              <a:rPr sz="16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πάνιο;</a:t>
            </a:r>
            <a:endParaRPr sz="1650">
              <a:latin typeface="Trebuchet MS"/>
              <a:cs typeface="Trebuchet MS"/>
            </a:endParaRPr>
          </a:p>
          <a:p>
            <a:pPr marL="12700" marR="6350" algn="just">
              <a:lnSpc>
                <a:spcPts val="1950"/>
              </a:lnSpc>
            </a:pPr>
            <a:r>
              <a:rPr sz="1650" b="1" spc="-75" dirty="0">
                <a:latin typeface="Trebuchet MS"/>
                <a:cs typeface="Trebuchet MS"/>
              </a:rPr>
              <a:t>- </a:t>
            </a:r>
            <a:r>
              <a:rPr sz="1650" b="1" spc="45" dirty="0">
                <a:latin typeface="Trebuchet MS"/>
                <a:cs typeface="Trebuchet MS"/>
              </a:rPr>
              <a:t>Σε </a:t>
            </a:r>
            <a:r>
              <a:rPr sz="1650" b="1" spc="85" dirty="0">
                <a:latin typeface="Trebuchet MS"/>
                <a:cs typeface="Trebuchet MS"/>
              </a:rPr>
              <a:t>σκάφη </a:t>
            </a:r>
            <a:r>
              <a:rPr sz="1650" b="1" spc="130" dirty="0">
                <a:latin typeface="Trebuchet MS"/>
                <a:cs typeface="Trebuchet MS"/>
              </a:rPr>
              <a:t>με </a:t>
            </a:r>
            <a:r>
              <a:rPr sz="1650" b="1" spc="75" dirty="0">
                <a:latin typeface="Trebuchet MS"/>
                <a:cs typeface="Trebuchet MS"/>
              </a:rPr>
              <a:t>νερό </a:t>
            </a:r>
            <a:r>
              <a:rPr sz="1650" b="1" spc="135" dirty="0">
                <a:latin typeface="Trebuchet MS"/>
                <a:cs typeface="Trebuchet MS"/>
              </a:rPr>
              <a:t>που </a:t>
            </a:r>
            <a:r>
              <a:rPr sz="1650" b="1" spc="100" dirty="0">
                <a:latin typeface="Trebuchet MS"/>
                <a:cs typeface="Trebuchet MS"/>
              </a:rPr>
              <a:t>μας </a:t>
            </a:r>
            <a:r>
              <a:rPr sz="1650" b="1" spc="90" dirty="0">
                <a:latin typeface="Trebuchet MS"/>
                <a:cs typeface="Trebuchet MS"/>
              </a:rPr>
              <a:t>έριχνε </a:t>
            </a:r>
            <a:r>
              <a:rPr sz="1650" b="1" spc="105" dirty="0">
                <a:latin typeface="Trebuchet MS"/>
                <a:cs typeface="Trebuchet MS"/>
              </a:rPr>
              <a:t>η </a:t>
            </a:r>
            <a:r>
              <a:rPr sz="1650" b="1" spc="114" dirty="0">
                <a:latin typeface="Trebuchet MS"/>
                <a:cs typeface="Trebuchet MS"/>
              </a:rPr>
              <a:t>μάνα </a:t>
            </a:r>
            <a:r>
              <a:rPr sz="1650" b="1" spc="125" dirty="0">
                <a:latin typeface="Trebuchet MS"/>
                <a:cs typeface="Trebuchet MS"/>
              </a:rPr>
              <a:t>μου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ένα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δοχείο</a:t>
            </a:r>
            <a:endParaRPr sz="1650">
              <a:latin typeface="Trebuchet MS"/>
              <a:cs typeface="Trebuchet MS"/>
            </a:endParaRPr>
          </a:p>
          <a:p>
            <a:pPr marL="12700" marR="8255" algn="just">
              <a:lnSpc>
                <a:spcPts val="1950"/>
              </a:lnSpc>
              <a:spcBef>
                <a:spcPts val="1955"/>
              </a:spcBef>
            </a:pPr>
            <a:r>
              <a:rPr sz="1650" b="1" spc="-85" dirty="0">
                <a:latin typeface="Trebuchet MS"/>
                <a:cs typeface="Trebuchet MS"/>
              </a:rPr>
              <a:t>5.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Πως</a:t>
            </a:r>
            <a:r>
              <a:rPr sz="1650" b="1" spc="10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πλένατε</a:t>
            </a:r>
            <a:r>
              <a:rPr sz="1650" b="1" spc="114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100" dirty="0">
                <a:latin typeface="Trebuchet MS"/>
                <a:cs typeface="Trebuchet MS"/>
              </a:rPr>
              <a:t> </a:t>
            </a:r>
            <a:r>
              <a:rPr sz="1650" b="1" spc="40" dirty="0">
                <a:latin typeface="Trebuchet MS"/>
                <a:cs typeface="Trebuchet MS"/>
              </a:rPr>
              <a:t>ρούχα;</a:t>
            </a:r>
            <a:r>
              <a:rPr sz="1650" b="1" spc="4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Πως</a:t>
            </a:r>
            <a:r>
              <a:rPr sz="1650" b="1" spc="10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πλένατε</a:t>
            </a:r>
            <a:r>
              <a:rPr sz="1650" b="1" spc="114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65" dirty="0">
                <a:latin typeface="Trebuchet MS"/>
                <a:cs typeface="Trebuchet MS"/>
              </a:rPr>
              <a:t>χ</a:t>
            </a:r>
            <a:r>
              <a:rPr sz="1650" b="1" u="heavy" spc="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αλιά;</a:t>
            </a:r>
            <a:endParaRPr sz="1650">
              <a:latin typeface="Trebuchet MS"/>
              <a:cs typeface="Trebuchet MS"/>
            </a:endParaRPr>
          </a:p>
          <a:p>
            <a:pPr marL="12700" marR="6985" algn="just">
              <a:lnSpc>
                <a:spcPts val="1950"/>
              </a:lnSpc>
              <a:spcBef>
                <a:spcPts val="5"/>
              </a:spcBef>
            </a:pPr>
            <a:r>
              <a:rPr sz="1650" b="1" spc="-75" dirty="0">
                <a:latin typeface="Trebuchet MS"/>
                <a:cs typeface="Trebuchet MS"/>
              </a:rPr>
              <a:t>- </a:t>
            </a:r>
            <a:r>
              <a:rPr sz="1650" b="1" spc="15" dirty="0">
                <a:latin typeface="Trebuchet MS"/>
                <a:cs typeface="Trebuchet MS"/>
              </a:rPr>
              <a:t>Τα </a:t>
            </a:r>
            <a:r>
              <a:rPr sz="1650" b="1" spc="75" dirty="0">
                <a:latin typeface="Trebuchet MS"/>
                <a:cs typeface="Trebuchet MS"/>
              </a:rPr>
              <a:t>ρούχα </a:t>
            </a:r>
            <a:r>
              <a:rPr sz="1650" b="1" spc="95" dirty="0">
                <a:latin typeface="Trebuchet MS"/>
                <a:cs typeface="Trebuchet MS"/>
              </a:rPr>
              <a:t>τα </a:t>
            </a:r>
            <a:r>
              <a:rPr sz="1650" b="1" spc="120" dirty="0">
                <a:latin typeface="Trebuchet MS"/>
                <a:cs typeface="Trebuchet MS"/>
              </a:rPr>
              <a:t>πλέναμε </a:t>
            </a:r>
            <a:r>
              <a:rPr sz="1650" b="1" spc="100" dirty="0">
                <a:latin typeface="Trebuchet MS"/>
                <a:cs typeface="Trebuchet MS"/>
              </a:rPr>
              <a:t>στη </a:t>
            </a:r>
            <a:r>
              <a:rPr sz="1650" b="1" spc="85" dirty="0">
                <a:latin typeface="Trebuchet MS"/>
                <a:cs typeface="Trebuchet MS"/>
              </a:rPr>
              <a:t>σκάφη </a:t>
            </a:r>
            <a:r>
              <a:rPr sz="1650" b="1" spc="130" dirty="0">
                <a:latin typeface="Trebuchet MS"/>
                <a:cs typeface="Trebuchet MS"/>
              </a:rPr>
              <a:t>με </a:t>
            </a:r>
            <a:r>
              <a:rPr sz="1650" b="1" spc="75" dirty="0">
                <a:latin typeface="Trebuchet MS"/>
                <a:cs typeface="Trebuchet MS"/>
              </a:rPr>
              <a:t>νερό </a:t>
            </a:r>
            <a:r>
              <a:rPr sz="1650" b="1" spc="135" dirty="0">
                <a:latin typeface="Trebuchet MS"/>
                <a:cs typeface="Trebuchet MS"/>
              </a:rPr>
              <a:t>που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ζέσταινε </a:t>
            </a:r>
            <a:r>
              <a:rPr sz="1650" b="1" spc="105" dirty="0">
                <a:latin typeface="Trebuchet MS"/>
                <a:cs typeface="Trebuchet MS"/>
              </a:rPr>
              <a:t>η </a:t>
            </a:r>
            <a:r>
              <a:rPr sz="1650" b="1" spc="114" dirty="0">
                <a:latin typeface="Trebuchet MS"/>
                <a:cs typeface="Trebuchet MS"/>
              </a:rPr>
              <a:t>μάνα </a:t>
            </a:r>
            <a:r>
              <a:rPr sz="1650" b="1" spc="125" dirty="0">
                <a:latin typeface="Trebuchet MS"/>
                <a:cs typeface="Trebuchet MS"/>
              </a:rPr>
              <a:t>μου </a:t>
            </a:r>
            <a:r>
              <a:rPr sz="1650" b="1" spc="90" dirty="0">
                <a:latin typeface="Trebuchet MS"/>
                <a:cs typeface="Trebuchet MS"/>
              </a:rPr>
              <a:t>στο </a:t>
            </a:r>
            <a:r>
              <a:rPr sz="1650" b="1" spc="65" dirty="0">
                <a:latin typeface="Trebuchet MS"/>
                <a:cs typeface="Trebuchet MS"/>
              </a:rPr>
              <a:t>καζάνι. </a:t>
            </a:r>
            <a:r>
              <a:rPr sz="1650" b="1" spc="110" dirty="0">
                <a:latin typeface="Trebuchet MS"/>
                <a:cs typeface="Trebuchet MS"/>
              </a:rPr>
              <a:t>Χαλιά </a:t>
            </a:r>
            <a:r>
              <a:rPr sz="1650" b="1" spc="85" dirty="0">
                <a:latin typeface="Trebuchet MS"/>
                <a:cs typeface="Trebuchet MS"/>
              </a:rPr>
              <a:t>δεν </a:t>
            </a:r>
            <a:r>
              <a:rPr sz="1650" b="1" spc="9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είχαμε </a:t>
            </a:r>
            <a:r>
              <a:rPr sz="1650" b="1" spc="-130" dirty="0">
                <a:latin typeface="Trebuchet MS"/>
                <a:cs typeface="Trebuchet MS"/>
              </a:rPr>
              <a:t>,</a:t>
            </a:r>
            <a:r>
              <a:rPr sz="1650" b="1" spc="-12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στρώναμε </a:t>
            </a:r>
            <a:r>
              <a:rPr sz="1650" b="1" spc="75" dirty="0">
                <a:latin typeface="Trebuchet MS"/>
                <a:cs typeface="Trebuchet MS"/>
              </a:rPr>
              <a:t>κουρελούδες </a:t>
            </a:r>
            <a:r>
              <a:rPr sz="1650" b="1" spc="90" dirty="0">
                <a:latin typeface="Trebuchet MS"/>
                <a:cs typeface="Trebuchet MS"/>
              </a:rPr>
              <a:t>στο </a:t>
            </a:r>
            <a:r>
              <a:rPr sz="1650" b="1" spc="135" dirty="0">
                <a:latin typeface="Trebuchet MS"/>
                <a:cs typeface="Trebuchet MS"/>
              </a:rPr>
              <a:t>πάτωμα </a:t>
            </a:r>
            <a:r>
              <a:rPr sz="1650" b="1" spc="14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αυτές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τις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0" dirty="0">
                <a:latin typeface="Trebuchet MS"/>
                <a:cs typeface="Trebuchet MS"/>
              </a:rPr>
              <a:t>πλέναμε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45" dirty="0">
                <a:latin typeface="Trebuchet MS"/>
                <a:cs typeface="Trebuchet MS"/>
              </a:rPr>
              <a:t>ποτάμι</a:t>
            </a:r>
            <a:endParaRPr sz="1650">
              <a:latin typeface="Trebuchet MS"/>
              <a:cs typeface="Trebuchet MS"/>
            </a:endParaRPr>
          </a:p>
          <a:p>
            <a:pPr marL="12700" algn="just">
              <a:lnSpc>
                <a:spcPts val="1964"/>
              </a:lnSpc>
              <a:spcBef>
                <a:spcPts val="1865"/>
              </a:spcBef>
            </a:pPr>
            <a:r>
              <a:rPr sz="1650" b="1" spc="-85" dirty="0">
                <a:latin typeface="Trebuchet MS"/>
                <a:cs typeface="Trebuchet MS"/>
              </a:rPr>
              <a:t>6.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Πότ</a:t>
            </a:r>
            <a:r>
              <a:rPr sz="165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</a:t>
            </a:r>
            <a:r>
              <a:rPr sz="165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ή</a:t>
            </a:r>
            <a:r>
              <a:rPr sz="1650" b="1" spc="45" dirty="0">
                <a:latin typeface="Trebuchet MS"/>
                <a:cs typeface="Trebuchet MS"/>
              </a:rPr>
              <a:t>ρ</a:t>
            </a:r>
            <a:r>
              <a:rPr sz="1650" b="1" u="heavy" spc="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θ</a:t>
            </a:r>
            <a:r>
              <a:rPr sz="165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ε</a:t>
            </a:r>
            <a:r>
              <a:rPr sz="165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τ</a:t>
            </a:r>
            <a:r>
              <a:rPr sz="165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ο</a:t>
            </a:r>
            <a:r>
              <a:rPr sz="165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νερό</a:t>
            </a:r>
            <a:r>
              <a:rPr sz="1650" b="1" u="heavy" spc="-7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στο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55" dirty="0">
                <a:latin typeface="Trebuchet MS"/>
                <a:cs typeface="Trebuchet MS"/>
              </a:rPr>
              <a:t>χ</a:t>
            </a:r>
            <a:r>
              <a:rPr sz="1650" b="1" u="heavy" spc="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ωριό;</a:t>
            </a:r>
            <a:endParaRPr sz="1650">
              <a:latin typeface="Trebuchet MS"/>
              <a:cs typeface="Trebuchet MS"/>
            </a:endParaRPr>
          </a:p>
          <a:p>
            <a:pPr marL="12700" algn="just">
              <a:lnSpc>
                <a:spcPts val="1964"/>
              </a:lnSpc>
            </a:pPr>
            <a:r>
              <a:rPr sz="1650" b="1" spc="-75" dirty="0">
                <a:latin typeface="Trebuchet MS"/>
                <a:cs typeface="Trebuchet MS"/>
              </a:rPr>
              <a:t>-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Δεν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θυμάμαι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παιδάκι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μου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22383" y="4905135"/>
            <a:ext cx="3354704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45" dirty="0">
                <a:latin typeface="Trebuchet MS"/>
                <a:cs typeface="Trebuchet MS"/>
              </a:rPr>
              <a:t>Σε</a:t>
            </a:r>
            <a:r>
              <a:rPr sz="1650" b="1" spc="-9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ευχαριστώ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γιαγιάκα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-60" dirty="0">
                <a:latin typeface="Trebuchet MS"/>
                <a:cs typeface="Trebuchet MS"/>
              </a:rPr>
              <a:t>μου.......</a:t>
            </a:r>
            <a:endParaRPr sz="16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2900" y="501650"/>
            <a:ext cx="7772399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780000">
            <a:off x="2601051" y="2046041"/>
            <a:ext cx="5080889" cy="361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50"/>
              </a:lnSpc>
            </a:pPr>
            <a:r>
              <a:rPr sz="2850" b="1" spc="185" dirty="0">
                <a:latin typeface="Trebuchet MS"/>
                <a:cs typeface="Trebuchet MS"/>
              </a:rPr>
              <a:t>φτιάχνουμε</a:t>
            </a:r>
            <a:r>
              <a:rPr sz="2850" b="1" spc="-140" dirty="0">
                <a:latin typeface="Trebuchet MS"/>
                <a:cs typeface="Trebuchet MS"/>
              </a:rPr>
              <a:t> </a:t>
            </a:r>
            <a:r>
              <a:rPr sz="2850" b="1" spc="190" dirty="0">
                <a:latin typeface="Trebuchet MS"/>
                <a:cs typeface="Trebuchet MS"/>
              </a:rPr>
              <a:t>τις</a:t>
            </a:r>
            <a:r>
              <a:rPr sz="2850" b="1" spc="-140" dirty="0">
                <a:latin typeface="Trebuchet MS"/>
                <a:cs typeface="Trebuchet MS"/>
              </a:rPr>
              <a:t> </a:t>
            </a:r>
            <a:r>
              <a:rPr sz="2850" b="1" spc="140" dirty="0">
                <a:latin typeface="Trebuchet MS"/>
                <a:cs typeface="Trebuchet MS"/>
              </a:rPr>
              <a:t>κατασκευές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 rot="780000">
            <a:off x="2531411" y="2034859"/>
            <a:ext cx="1225186" cy="361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50"/>
              </a:lnSpc>
            </a:pPr>
            <a:r>
              <a:rPr sz="2850" b="1" spc="-80" dirty="0">
                <a:latin typeface="Trebuchet MS"/>
                <a:cs typeface="Trebuchet MS"/>
              </a:rPr>
              <a:t>μας.....</a:t>
            </a:r>
            <a:endParaRPr sz="28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2300" y="273050"/>
            <a:ext cx="9220199" cy="6934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6700" y="1720850"/>
            <a:ext cx="2819400" cy="45937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70180" y="416182"/>
            <a:ext cx="4909185" cy="7423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105" dirty="0">
                <a:latin typeface="Trebuchet MS"/>
                <a:cs typeface="Trebuchet MS"/>
              </a:rPr>
              <a:t>Καλέσαμε </a:t>
            </a:r>
            <a:r>
              <a:rPr sz="1550" b="1" spc="100" dirty="0">
                <a:latin typeface="Trebuchet MS"/>
                <a:cs typeface="Trebuchet MS"/>
              </a:rPr>
              <a:t>στο σχολείο </a:t>
            </a:r>
            <a:r>
              <a:rPr sz="1550" b="1" spc="110" dirty="0">
                <a:latin typeface="Trebuchet MS"/>
                <a:cs typeface="Trebuchet MS"/>
              </a:rPr>
              <a:t>μας </a:t>
            </a:r>
            <a:r>
              <a:rPr sz="1550" b="1" spc="100" dirty="0">
                <a:latin typeface="Trebuchet MS"/>
                <a:cs typeface="Trebuchet MS"/>
              </a:rPr>
              <a:t>το </a:t>
            </a:r>
            <a:r>
              <a:rPr sz="1550" b="1" spc="40" dirty="0">
                <a:latin typeface="Trebuchet MS"/>
                <a:cs typeface="Trebuchet MS"/>
              </a:rPr>
              <a:t>1ο </a:t>
            </a:r>
            <a:r>
              <a:rPr sz="1550" b="1" spc="80" dirty="0">
                <a:latin typeface="Trebuchet MS"/>
                <a:cs typeface="Trebuchet MS"/>
              </a:rPr>
              <a:t>Δημ. </a:t>
            </a:r>
            <a:r>
              <a:rPr sz="1550" b="1" spc="90" dirty="0">
                <a:latin typeface="Trebuchet MS"/>
                <a:cs typeface="Trebuchet MS"/>
              </a:rPr>
              <a:t>Σχολείο </a:t>
            </a:r>
            <a:r>
              <a:rPr sz="1550" b="1" spc="95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Ναυπάκτου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με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τη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βοήθεια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εικαστικού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-20" dirty="0">
                <a:latin typeface="Trebuchet MS"/>
                <a:cs typeface="Trebuchet MS"/>
              </a:rPr>
              <a:t>κ.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Διονύση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Παντελή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φτιάξαμε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τις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κατασκευές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μας</a:t>
            </a:r>
            <a:endParaRPr sz="155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22900" y="1644650"/>
            <a:ext cx="2487320" cy="4736737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349249"/>
            <a:ext cx="8229599" cy="67056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1355" y="1162740"/>
            <a:ext cx="2761945" cy="527045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2900" y="349250"/>
            <a:ext cx="3030749" cy="48606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65300" y="5324476"/>
            <a:ext cx="3212986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00" dirty="0">
                <a:latin typeface="Trebuchet MS"/>
                <a:cs typeface="Trebuchet MS"/>
              </a:rPr>
              <a:t>Ευχαριστούμε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-20" dirty="0">
                <a:latin typeface="Trebuchet MS"/>
                <a:cs typeface="Trebuchet MS"/>
              </a:rPr>
              <a:t>κ.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5" dirty="0">
                <a:latin typeface="Trebuchet MS"/>
                <a:cs typeface="Trebuchet MS"/>
              </a:rPr>
              <a:t>Ελένη...</a:t>
            </a:r>
            <a:endParaRPr sz="15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91399" y="444779"/>
            <a:ext cx="248729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85" dirty="0">
                <a:latin typeface="Trebuchet MS"/>
                <a:cs typeface="Trebuchet MS"/>
              </a:rPr>
              <a:t>Ευχαριστούμε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-30" dirty="0">
                <a:latin typeface="Trebuchet MS"/>
                <a:cs typeface="Trebuchet MS"/>
              </a:rPr>
              <a:t>κ.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-10" dirty="0">
                <a:latin typeface="Trebuchet MS"/>
                <a:cs typeface="Trebuchet MS"/>
              </a:rPr>
              <a:t>Αθηνά....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2900" y="577850"/>
            <a:ext cx="8000999" cy="6324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  <a:solidFill>
            <a:srgbClr val="9DD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13284" y="1779075"/>
            <a:ext cx="3660140" cy="20955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185"/>
              </a:spcBef>
            </a:pPr>
            <a:r>
              <a:rPr sz="1950" b="1" spc="204" dirty="0">
                <a:latin typeface="Trebuchet MS"/>
                <a:cs typeface="Trebuchet MS"/>
              </a:rPr>
              <a:t>Οι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μαθητές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60" dirty="0">
                <a:latin typeface="Trebuchet MS"/>
                <a:cs typeface="Trebuchet MS"/>
              </a:rPr>
              <a:t>που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35" dirty="0">
                <a:latin typeface="Trebuchet MS"/>
                <a:cs typeface="Trebuchet MS"/>
              </a:rPr>
              <a:t>συμμετείχαν </a:t>
            </a:r>
            <a:r>
              <a:rPr sz="1950" b="1" spc="-575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στο </a:t>
            </a:r>
            <a:r>
              <a:rPr sz="1950" b="1" spc="95" dirty="0">
                <a:latin typeface="Trebuchet MS"/>
                <a:cs typeface="Trebuchet MS"/>
              </a:rPr>
              <a:t>πρόγραμμα: </a:t>
            </a:r>
            <a:r>
              <a:rPr sz="1950" b="1" spc="100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Κωνσταντίνος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Γιάννης</a:t>
            </a:r>
            <a:endParaRPr sz="1950">
              <a:latin typeface="Trebuchet MS"/>
              <a:cs typeface="Trebuchet MS"/>
            </a:endParaRPr>
          </a:p>
          <a:p>
            <a:pPr marL="12700">
              <a:lnSpc>
                <a:spcPts val="2235"/>
              </a:lnSpc>
            </a:pPr>
            <a:r>
              <a:rPr sz="1950" b="1" spc="114" dirty="0">
                <a:latin typeface="Trebuchet MS"/>
                <a:cs typeface="Trebuchet MS"/>
              </a:rPr>
              <a:t>Αντώνης</a:t>
            </a:r>
            <a:r>
              <a:rPr sz="1950" b="1" spc="-114" dirty="0">
                <a:latin typeface="Trebuchet MS"/>
                <a:cs typeface="Trebuchet MS"/>
              </a:rPr>
              <a:t> </a:t>
            </a:r>
            <a:r>
              <a:rPr sz="1950" b="1" spc="80" dirty="0">
                <a:latin typeface="Trebuchet MS"/>
                <a:cs typeface="Trebuchet MS"/>
              </a:rPr>
              <a:t>Τζούμας</a:t>
            </a:r>
            <a:endParaRPr sz="1950">
              <a:latin typeface="Trebuchet MS"/>
              <a:cs typeface="Trebuchet MS"/>
            </a:endParaRPr>
          </a:p>
          <a:p>
            <a:pPr marL="12700" marR="969010">
              <a:lnSpc>
                <a:spcPts val="2330"/>
              </a:lnSpc>
              <a:spcBef>
                <a:spcPts val="80"/>
              </a:spcBef>
            </a:pPr>
            <a:r>
              <a:rPr sz="1950" b="1" spc="175" dirty="0">
                <a:latin typeface="Trebuchet MS"/>
                <a:cs typeface="Trebuchet MS"/>
              </a:rPr>
              <a:t>Μαρία </a:t>
            </a:r>
            <a:r>
              <a:rPr sz="1950" b="1" spc="140" dirty="0">
                <a:latin typeface="Trebuchet MS"/>
                <a:cs typeface="Trebuchet MS"/>
              </a:rPr>
              <a:t>Δήμου </a:t>
            </a:r>
            <a:r>
              <a:rPr sz="1950" b="1" spc="145" dirty="0">
                <a:latin typeface="Trebuchet MS"/>
                <a:cs typeface="Trebuchet MS"/>
              </a:rPr>
              <a:t> </a:t>
            </a:r>
            <a:r>
              <a:rPr sz="1950" b="1" spc="70" dirty="0">
                <a:latin typeface="Trebuchet MS"/>
                <a:cs typeface="Trebuchet MS"/>
              </a:rPr>
              <a:t>Λάζαρος </a:t>
            </a:r>
            <a:r>
              <a:rPr sz="1950" b="1" spc="95" dirty="0">
                <a:latin typeface="Trebuchet MS"/>
                <a:cs typeface="Trebuchet MS"/>
              </a:rPr>
              <a:t>Καραχάλιος </a:t>
            </a:r>
            <a:r>
              <a:rPr sz="1950" b="1" spc="-575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Κωνσταντίνος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Καψής</a:t>
            </a:r>
            <a:endParaRPr sz="19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Σία\Desktop\εξτρα φωτο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5300" y="958851"/>
            <a:ext cx="6858001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273050"/>
            <a:ext cx="8578215" cy="6705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36679" y="397118"/>
            <a:ext cx="4895850" cy="147828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1428750">
              <a:lnSpc>
                <a:spcPts val="2850"/>
              </a:lnSpc>
              <a:spcBef>
                <a:spcPts val="220"/>
              </a:spcBef>
            </a:pPr>
            <a:r>
              <a:rPr sz="2400" spc="45" dirty="0"/>
              <a:t>Ενημερώνουμε..... </a:t>
            </a:r>
            <a:r>
              <a:rPr sz="2400" spc="50" dirty="0"/>
              <a:t> </a:t>
            </a:r>
            <a:r>
              <a:rPr sz="2400" spc="65" dirty="0"/>
              <a:t>Ευαισθητοποιούμε......</a:t>
            </a:r>
            <a:endParaRPr sz="2400" dirty="0"/>
          </a:p>
          <a:p>
            <a:pPr marL="12700" marR="5080">
              <a:lnSpc>
                <a:spcPts val="2850"/>
              </a:lnSpc>
              <a:spcBef>
                <a:spcPts val="5"/>
              </a:spcBef>
              <a:tabLst>
                <a:tab pos="4620895" algn="l"/>
              </a:tabLst>
            </a:pPr>
            <a:r>
              <a:rPr sz="2400" spc="135" dirty="0"/>
              <a:t>Στέλνουμε </a:t>
            </a:r>
            <a:r>
              <a:rPr sz="2400" spc="-10" dirty="0"/>
              <a:t>μηνύματα........ </a:t>
            </a:r>
            <a:r>
              <a:rPr sz="2400" spc="-5" dirty="0"/>
              <a:t> </a:t>
            </a:r>
            <a:r>
              <a:rPr sz="2400" spc="120" dirty="0"/>
              <a:t>στους</a:t>
            </a:r>
            <a:r>
              <a:rPr sz="2400" spc="-100" dirty="0"/>
              <a:t> </a:t>
            </a:r>
            <a:r>
              <a:rPr sz="2400" spc="165" dirty="0"/>
              <a:t>πολίτες</a:t>
            </a:r>
            <a:r>
              <a:rPr sz="2400" spc="-100" dirty="0"/>
              <a:t> </a:t>
            </a:r>
            <a:r>
              <a:rPr sz="2400" spc="120" dirty="0"/>
              <a:t>της</a:t>
            </a:r>
            <a:r>
              <a:rPr sz="2400" spc="-100" dirty="0"/>
              <a:t> </a:t>
            </a:r>
            <a:r>
              <a:rPr sz="2400" spc="155" dirty="0"/>
              <a:t>πόλης</a:t>
            </a:r>
            <a:r>
              <a:rPr sz="2400" spc="-100" dirty="0"/>
              <a:t> </a:t>
            </a:r>
            <a:r>
              <a:rPr sz="2400" spc="145" dirty="0"/>
              <a:t>μας</a:t>
            </a:r>
            <a:r>
              <a:rPr sz="2400" dirty="0"/>
              <a:t>	</a:t>
            </a:r>
            <a:r>
              <a:rPr sz="2400" spc="-195" dirty="0"/>
              <a:t>!!!</a:t>
            </a:r>
            <a:endParaRPr sz="24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5011" y="2315950"/>
            <a:ext cx="5194208" cy="388850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349250"/>
            <a:ext cx="8578215" cy="6705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34839" y="560831"/>
            <a:ext cx="3566160" cy="387350"/>
          </a:xfrm>
          <a:prstGeom prst="rect">
            <a:avLst/>
          </a:prstGeom>
          <a:solidFill>
            <a:srgbClr val="000000">
              <a:alpha val="497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15875">
              <a:lnSpc>
                <a:spcPts val="2385"/>
              </a:lnSpc>
            </a:pPr>
            <a:r>
              <a:rPr sz="2100" spc="140" dirty="0"/>
              <a:t>η</a:t>
            </a:r>
            <a:r>
              <a:rPr sz="2100" spc="-105" dirty="0"/>
              <a:t> </a:t>
            </a:r>
            <a:r>
              <a:rPr sz="2100" spc="105" dirty="0"/>
              <a:t>σταγονούλα</a:t>
            </a:r>
            <a:r>
              <a:rPr sz="2100" spc="-105" dirty="0"/>
              <a:t> </a:t>
            </a:r>
            <a:r>
              <a:rPr sz="2100" spc="185" dirty="0"/>
              <a:t>πάει</a:t>
            </a:r>
            <a:r>
              <a:rPr sz="2100" spc="-105" dirty="0"/>
              <a:t> </a:t>
            </a:r>
            <a:r>
              <a:rPr sz="2100" spc="145" dirty="0"/>
              <a:t>ταξίδι</a:t>
            </a:r>
            <a:endParaRPr sz="21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70700" y="1644650"/>
            <a:ext cx="2392195" cy="212533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50184" y="1807655"/>
            <a:ext cx="5353685" cy="151638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34670">
              <a:lnSpc>
                <a:spcPts val="1950"/>
              </a:lnSpc>
              <a:spcBef>
                <a:spcPts val="190"/>
              </a:spcBef>
            </a:pPr>
            <a:r>
              <a:rPr sz="1650" b="1" spc="45" dirty="0">
                <a:latin typeface="Trebuchet MS"/>
                <a:cs typeface="Trebuchet MS"/>
              </a:rPr>
              <a:t>Σε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55" dirty="0">
                <a:latin typeface="Trebuchet MS"/>
                <a:cs typeface="Trebuchet MS"/>
              </a:rPr>
              <a:t>μια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20" dirty="0">
                <a:latin typeface="Trebuchet MS"/>
                <a:cs typeface="Trebuchet MS"/>
              </a:rPr>
              <a:t>μικρή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λίμνη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μέσα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δάσος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ζούσε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55" dirty="0">
                <a:latin typeface="Trebuchet MS"/>
                <a:cs typeface="Trebuchet MS"/>
              </a:rPr>
              <a:t>μια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σταγονούλα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μαζί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τους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γονείς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της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ts val="1880"/>
              </a:lnSpc>
            </a:pPr>
            <a:r>
              <a:rPr sz="1650" b="1" spc="95" dirty="0">
                <a:latin typeface="Trebuchet MS"/>
                <a:cs typeface="Trebuchet MS"/>
              </a:rPr>
              <a:t>αδέλφια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25" dirty="0">
                <a:latin typeface="Trebuchet MS"/>
                <a:cs typeface="Trebuchet MS"/>
              </a:rPr>
              <a:t>της.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Περνούσε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πολύ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55" dirty="0">
                <a:latin typeface="Trebuchet MS"/>
                <a:cs typeface="Trebuchet MS"/>
              </a:rPr>
              <a:t>όμορφα.</a:t>
            </a:r>
            <a:endParaRPr sz="1650">
              <a:latin typeface="Trebuchet MS"/>
              <a:cs typeface="Trebuchet MS"/>
            </a:endParaRPr>
          </a:p>
          <a:p>
            <a:pPr marL="12700" marR="5080" indent="53975">
              <a:lnSpc>
                <a:spcPts val="1950"/>
              </a:lnSpc>
              <a:spcBef>
                <a:spcPts val="75"/>
              </a:spcBef>
            </a:pPr>
            <a:r>
              <a:rPr sz="1650" b="1" spc="75" dirty="0">
                <a:latin typeface="Trebuchet MS"/>
                <a:cs typeface="Trebuchet MS"/>
              </a:rPr>
              <a:t>Κάθε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μέρα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έπαιζε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τους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φίλους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της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παπάκια,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βατραχάκι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μικρά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ψαράκια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ts val="1889"/>
              </a:lnSpc>
            </a:pPr>
            <a:r>
              <a:rPr sz="1650" b="1" spc="110" dirty="0">
                <a:latin typeface="Trebuchet MS"/>
                <a:cs typeface="Trebuchet MS"/>
              </a:rPr>
              <a:t>κολυμπούσαν</a:t>
            </a:r>
            <a:r>
              <a:rPr sz="1650" b="1" spc="-9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δίπλα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25" dirty="0">
                <a:latin typeface="Trebuchet MS"/>
                <a:cs typeface="Trebuchet MS"/>
              </a:rPr>
              <a:t>της.</a:t>
            </a:r>
            <a:endParaRPr sz="165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3900" y="349249"/>
            <a:ext cx="1236992" cy="12709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4300" y="3778250"/>
            <a:ext cx="2287357" cy="228735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056891" y="4235450"/>
            <a:ext cx="4945380" cy="1563248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190"/>
              </a:spcBef>
            </a:pPr>
            <a:r>
              <a:rPr sz="1650" b="1" spc="55" dirty="0">
                <a:latin typeface="Trebuchet MS"/>
                <a:cs typeface="Trebuchet MS"/>
              </a:rPr>
              <a:t>Τις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Κυριακές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όταν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καιρός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ήταν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καλός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πολλές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οικογένειες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έρχονταν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εκδρομή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στην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λίμνη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τότε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η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σταγονούλα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ήταν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πολύ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χαρούμενη.</a:t>
            </a:r>
            <a:endParaRPr sz="1650" dirty="0">
              <a:latin typeface="Trebuchet MS"/>
              <a:cs typeface="Trebuchet MS"/>
            </a:endParaRPr>
          </a:p>
          <a:p>
            <a:pPr marL="12700" marR="147320">
              <a:lnSpc>
                <a:spcPts val="1950"/>
              </a:lnSpc>
              <a:spcBef>
                <a:spcPts val="5"/>
              </a:spcBef>
            </a:pPr>
            <a:r>
              <a:rPr sz="1650" b="1" spc="15" dirty="0">
                <a:latin typeface="Trebuchet MS"/>
                <a:cs typeface="Trebuchet MS"/>
              </a:rPr>
              <a:t>Τα </a:t>
            </a:r>
            <a:r>
              <a:rPr sz="1650" b="1" spc="125" dirty="0">
                <a:latin typeface="Trebuchet MS"/>
                <a:cs typeface="Trebuchet MS"/>
              </a:rPr>
              <a:t>παιδάκια </a:t>
            </a:r>
            <a:r>
              <a:rPr sz="1650" b="1" spc="85" dirty="0">
                <a:latin typeface="Trebuchet MS"/>
                <a:cs typeface="Trebuchet MS"/>
              </a:rPr>
              <a:t>έβαζαν </a:t>
            </a:r>
            <a:r>
              <a:rPr sz="1650" b="1" spc="95" dirty="0">
                <a:latin typeface="Trebuchet MS"/>
                <a:cs typeface="Trebuchet MS"/>
              </a:rPr>
              <a:t>τα </a:t>
            </a:r>
            <a:r>
              <a:rPr sz="1650" b="1" spc="90" dirty="0">
                <a:latin typeface="Trebuchet MS"/>
                <a:cs typeface="Trebuchet MS"/>
              </a:rPr>
              <a:t>χέρια </a:t>
            </a:r>
            <a:r>
              <a:rPr sz="1650" b="1" spc="80" dirty="0">
                <a:latin typeface="Trebuchet MS"/>
                <a:cs typeface="Trebuchet MS"/>
              </a:rPr>
              <a:t>τους </a:t>
            </a:r>
            <a:r>
              <a:rPr sz="1650" b="1" spc="110" dirty="0">
                <a:latin typeface="Trebuchet MS"/>
                <a:cs typeface="Trebuchet MS"/>
              </a:rPr>
              <a:t>μέσα </a:t>
            </a:r>
            <a:r>
              <a:rPr sz="1650" b="1" spc="100" dirty="0">
                <a:latin typeface="Trebuchet MS"/>
                <a:cs typeface="Trebuchet MS"/>
              </a:rPr>
              <a:t>στη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λίμνη,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την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χάιδευαν,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την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πετούσαν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ψηλά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145" dirty="0">
                <a:latin typeface="Trebuchet MS"/>
                <a:cs typeface="Trebuchet MS"/>
              </a:rPr>
              <a:t>πάλι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60" dirty="0">
                <a:latin typeface="Trebuchet MS"/>
                <a:cs typeface="Trebuchet MS"/>
              </a:rPr>
              <a:t>μέσα,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την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έβαζαν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50"/>
            <a:ext cx="8578215" cy="6705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5900" y="501650"/>
            <a:ext cx="6172200" cy="628056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100" y="349250"/>
            <a:ext cx="9111615" cy="6858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45634" y="378057"/>
            <a:ext cx="7110730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14" dirty="0">
                <a:latin typeface="Trebuchet MS"/>
                <a:cs typeface="Trebuchet MS"/>
              </a:rPr>
              <a:t>Στήσαμε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τις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κατασκευές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μας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στην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οδό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-25" dirty="0">
                <a:latin typeface="Trebuchet MS"/>
                <a:cs typeface="Trebuchet MS"/>
              </a:rPr>
              <a:t>Ρ.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Φεραίου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της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πόλης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μας</a:t>
            </a:r>
            <a:endParaRPr sz="17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9500" y="1797050"/>
            <a:ext cx="8196366" cy="378367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8500" y="501650"/>
            <a:ext cx="9143999" cy="6629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8516" y="1315229"/>
            <a:ext cx="8196366" cy="429182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349250"/>
            <a:ext cx="8578215" cy="6705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1900" y="425450"/>
            <a:ext cx="8229600" cy="605196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273050"/>
            <a:ext cx="8578215" cy="67818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4292" y="371695"/>
            <a:ext cx="7974808" cy="6149755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77849"/>
            <a:ext cx="8578215" cy="6978651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2100" y="1035050"/>
            <a:ext cx="5334000" cy="605196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01650"/>
            <a:ext cx="8578215" cy="6477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1900" y="958850"/>
            <a:ext cx="3383383" cy="450800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5700" y="806450"/>
            <a:ext cx="4098183" cy="547059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01650"/>
            <a:ext cx="8578215" cy="6705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5700" y="349249"/>
            <a:ext cx="8062936" cy="647700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0"/>
            <a:ext cx="8578215" cy="705485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5700" y="190606"/>
            <a:ext cx="8062936" cy="605196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2301" y="730250"/>
            <a:ext cx="9601200" cy="682625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69389" y="168378"/>
            <a:ext cx="704850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135" dirty="0"/>
              <a:t>Σηκώσαμε</a:t>
            </a:r>
            <a:r>
              <a:rPr sz="2000" spc="-85" dirty="0"/>
              <a:t> </a:t>
            </a:r>
            <a:r>
              <a:rPr sz="2000" spc="135" dirty="0"/>
              <a:t>τα</a:t>
            </a:r>
            <a:r>
              <a:rPr sz="2000" spc="-85" dirty="0"/>
              <a:t> </a:t>
            </a:r>
            <a:r>
              <a:rPr sz="2000" spc="150" dirty="0"/>
              <a:t>πλακάτ</a:t>
            </a:r>
            <a:r>
              <a:rPr sz="2000" spc="-85" dirty="0"/>
              <a:t> </a:t>
            </a:r>
            <a:r>
              <a:rPr sz="2000" spc="155" dirty="0"/>
              <a:t>και</a:t>
            </a:r>
            <a:r>
              <a:rPr sz="2000" spc="-85" dirty="0"/>
              <a:t> </a:t>
            </a:r>
            <a:r>
              <a:rPr sz="2000" spc="135" dirty="0"/>
              <a:t>τα</a:t>
            </a:r>
            <a:r>
              <a:rPr sz="2000" spc="-85" dirty="0"/>
              <a:t> </a:t>
            </a:r>
            <a:r>
              <a:rPr sz="2000" spc="165" dirty="0"/>
              <a:t>πανό</a:t>
            </a:r>
            <a:r>
              <a:rPr sz="2000" spc="-85" dirty="0"/>
              <a:t> </a:t>
            </a:r>
            <a:r>
              <a:rPr sz="2000" spc="175" dirty="0"/>
              <a:t>με</a:t>
            </a:r>
            <a:r>
              <a:rPr sz="2000" spc="-85" dirty="0"/>
              <a:t> </a:t>
            </a:r>
            <a:r>
              <a:rPr sz="2000" spc="135" dirty="0"/>
              <a:t>τα</a:t>
            </a:r>
            <a:r>
              <a:rPr sz="2000" spc="-85" dirty="0"/>
              <a:t> </a:t>
            </a:r>
            <a:r>
              <a:rPr sz="2000" spc="165" dirty="0"/>
              <a:t>μηνύματά</a:t>
            </a:r>
            <a:r>
              <a:rPr sz="2000" spc="-85" dirty="0"/>
              <a:t> </a:t>
            </a:r>
            <a:r>
              <a:rPr sz="2000" spc="135" dirty="0"/>
              <a:t>μας</a:t>
            </a:r>
            <a:endParaRPr sz="20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2900" y="1263650"/>
            <a:ext cx="6957380" cy="233501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7700" y="3930650"/>
            <a:ext cx="6566623" cy="3030749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77849"/>
            <a:ext cx="8578215" cy="6553201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45490" y="3625850"/>
            <a:ext cx="5866130" cy="2433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182880">
              <a:lnSpc>
                <a:spcPct val="103000"/>
              </a:lnSpc>
              <a:spcBef>
                <a:spcPts val="65"/>
              </a:spcBef>
            </a:pPr>
            <a:r>
              <a:rPr sz="1700" b="1" spc="100" dirty="0">
                <a:latin typeface="Trebuchet MS"/>
                <a:cs typeface="Trebuchet MS"/>
              </a:rPr>
              <a:t>Πολλές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75" dirty="0">
                <a:latin typeface="Trebuchet MS"/>
                <a:cs typeface="Trebuchet MS"/>
              </a:rPr>
              <a:t>φορές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οι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άνθρωποι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έφευγαν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και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άφηναν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τα </a:t>
            </a:r>
            <a:r>
              <a:rPr sz="1700" b="1" spc="-500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σκουπίδια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τους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έξω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από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τη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λίμνη.</a:t>
            </a:r>
            <a:endParaRPr sz="1700" dirty="0">
              <a:latin typeface="Trebuchet MS"/>
              <a:cs typeface="Trebuchet MS"/>
            </a:endParaRPr>
          </a:p>
          <a:p>
            <a:pPr marL="12700" marR="5080">
              <a:lnSpc>
                <a:spcPct val="103000"/>
              </a:lnSpc>
            </a:pPr>
            <a:r>
              <a:rPr sz="1700" b="1" spc="65" dirty="0">
                <a:latin typeface="Trebuchet MS"/>
                <a:cs typeface="Trebuchet MS"/>
              </a:rPr>
              <a:t>Τότε </a:t>
            </a:r>
            <a:r>
              <a:rPr sz="1700" b="1" spc="95" dirty="0">
                <a:latin typeface="Trebuchet MS"/>
                <a:cs typeface="Trebuchet MS"/>
              </a:rPr>
              <a:t>ο </a:t>
            </a:r>
            <a:r>
              <a:rPr sz="1700" b="1" spc="165" dirty="0">
                <a:latin typeface="Trebuchet MS"/>
                <a:cs typeface="Trebuchet MS"/>
              </a:rPr>
              <a:t>μπαμπάς </a:t>
            </a:r>
            <a:r>
              <a:rPr sz="1700" b="1" spc="100" dirty="0">
                <a:latin typeface="Trebuchet MS"/>
                <a:cs typeface="Trebuchet MS"/>
              </a:rPr>
              <a:t>τους </a:t>
            </a:r>
            <a:r>
              <a:rPr sz="1700" b="1" spc="105" dirty="0">
                <a:latin typeface="Trebuchet MS"/>
                <a:cs typeface="Trebuchet MS"/>
              </a:rPr>
              <a:t>φώναζε </a:t>
            </a:r>
            <a:r>
              <a:rPr sz="1700" b="1" spc="135" dirty="0">
                <a:latin typeface="Trebuchet MS"/>
                <a:cs typeface="Trebuchet MS"/>
              </a:rPr>
              <a:t>και </a:t>
            </a:r>
            <a:r>
              <a:rPr sz="1700" b="1" spc="85" dirty="0">
                <a:latin typeface="Trebuchet MS"/>
                <a:cs typeface="Trebuchet MS"/>
              </a:rPr>
              <a:t>όλες </a:t>
            </a:r>
            <a:r>
              <a:rPr sz="1700" b="1" spc="150" dirty="0">
                <a:latin typeface="Trebuchet MS"/>
                <a:cs typeface="Trebuchet MS"/>
              </a:rPr>
              <a:t>οι </a:t>
            </a:r>
            <a:r>
              <a:rPr sz="1700" b="1" spc="90" dirty="0">
                <a:latin typeface="Trebuchet MS"/>
                <a:cs typeface="Trebuchet MS"/>
              </a:rPr>
              <a:t>σταγόνες </a:t>
            </a:r>
            <a:r>
              <a:rPr sz="1700" b="1" spc="-500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μαζί </a:t>
            </a:r>
            <a:r>
              <a:rPr sz="1700" b="1" spc="120" dirty="0">
                <a:latin typeface="Trebuchet MS"/>
                <a:cs typeface="Trebuchet MS"/>
              </a:rPr>
              <a:t>έσπρωχναν </a:t>
            </a:r>
            <a:r>
              <a:rPr sz="1700" b="1" spc="110" dirty="0">
                <a:latin typeface="Trebuchet MS"/>
                <a:cs typeface="Trebuchet MS"/>
              </a:rPr>
              <a:t>το </a:t>
            </a:r>
            <a:r>
              <a:rPr sz="1700" b="1" spc="145" dirty="0">
                <a:latin typeface="Trebuchet MS"/>
                <a:cs typeface="Trebuchet MS"/>
              </a:rPr>
              <a:t>σκουπίδια </a:t>
            </a:r>
            <a:r>
              <a:rPr sz="1700" b="1" spc="110" dirty="0">
                <a:latin typeface="Trebuchet MS"/>
                <a:cs typeface="Trebuchet MS"/>
              </a:rPr>
              <a:t>προς </a:t>
            </a:r>
            <a:r>
              <a:rPr sz="1700" b="1" spc="114" dirty="0">
                <a:latin typeface="Trebuchet MS"/>
                <a:cs typeface="Trebuchet MS"/>
              </a:rPr>
              <a:t>τα </a:t>
            </a:r>
            <a:r>
              <a:rPr sz="1700" b="1" spc="40" dirty="0">
                <a:latin typeface="Trebuchet MS"/>
                <a:cs typeface="Trebuchet MS"/>
              </a:rPr>
              <a:t>έξω. </a:t>
            </a:r>
            <a:r>
              <a:rPr sz="1700" b="1" spc="30" dirty="0">
                <a:latin typeface="Trebuchet MS"/>
                <a:cs typeface="Trebuchet MS"/>
              </a:rPr>
              <a:t>Τα </a:t>
            </a:r>
            <a:r>
              <a:rPr sz="1700" b="1" spc="35" dirty="0">
                <a:latin typeface="Trebuchet MS"/>
                <a:cs typeface="Trebuchet MS"/>
              </a:rPr>
              <a:t> </a:t>
            </a:r>
            <a:r>
              <a:rPr sz="1700" b="1" spc="160" dirty="0">
                <a:latin typeface="Trebuchet MS"/>
                <a:cs typeface="Trebuchet MS"/>
              </a:rPr>
              <a:t>παπάκια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με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το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στόμα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τους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40" dirty="0">
                <a:latin typeface="Trebuchet MS"/>
                <a:cs typeface="Trebuchet MS"/>
              </a:rPr>
              <a:t>έπιαναν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και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έδιναν </a:t>
            </a:r>
            <a:r>
              <a:rPr sz="1700" b="1" spc="13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στα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βατραχάκια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5" dirty="0">
                <a:latin typeface="Trebuchet MS"/>
                <a:cs typeface="Trebuchet MS"/>
              </a:rPr>
              <a:t>που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με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ένα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πήδημα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τα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έριχναν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μέσα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στο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καλάθι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έξω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από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τη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λίμνη.</a:t>
            </a:r>
            <a:endParaRPr sz="1700" dirty="0">
              <a:latin typeface="Trebuchet MS"/>
              <a:cs typeface="Trebuchet MS"/>
            </a:endParaRPr>
          </a:p>
          <a:p>
            <a:pPr marL="12700" marR="50800">
              <a:lnSpc>
                <a:spcPct val="103000"/>
              </a:lnSpc>
            </a:pPr>
            <a:r>
              <a:rPr sz="1700" b="1" spc="-70" dirty="0">
                <a:latin typeface="Trebuchet MS"/>
                <a:cs typeface="Trebuchet MS"/>
              </a:rPr>
              <a:t>-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Αχ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40" dirty="0">
                <a:latin typeface="Trebuchet MS"/>
                <a:cs typeface="Trebuchet MS"/>
              </a:rPr>
              <a:t>πότε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θα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μάθουν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οι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άνθρωποι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πόσο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κακό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κάνουν  </a:t>
            </a:r>
            <a:r>
              <a:rPr sz="1700" b="1" spc="110" dirty="0">
                <a:latin typeface="Trebuchet MS"/>
                <a:cs typeface="Trebuchet MS"/>
              </a:rPr>
              <a:t>στο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περιβάλλον</a:t>
            </a:r>
            <a:r>
              <a:rPr sz="1700" b="1" spc="37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πετώντας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σκουπίδια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γύρω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μας</a:t>
            </a:r>
            <a:endParaRPr sz="17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1869" y="577850"/>
            <a:ext cx="4878431" cy="2667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2700" y="3854450"/>
            <a:ext cx="1496313" cy="208721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300" y="501650"/>
            <a:ext cx="9753599" cy="6705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55700" y="654050"/>
            <a:ext cx="8072755" cy="6052185"/>
            <a:chOff x="1324761" y="190613"/>
            <a:chExt cx="8072755" cy="60521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4761" y="190613"/>
              <a:ext cx="2792482" cy="60519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7244" y="1496312"/>
              <a:ext cx="5279984" cy="396475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newsflash/>
  </p:transition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900" y="806450"/>
            <a:ext cx="9753600" cy="64008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26429" y="282751"/>
            <a:ext cx="7311390" cy="5556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50" dirty="0">
                <a:latin typeface="Trebuchet MS"/>
                <a:cs typeface="Trebuchet MS"/>
              </a:rPr>
              <a:t>Μοιράσαμε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φυλλάδια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με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40" dirty="0">
                <a:latin typeface="Trebuchet MS"/>
                <a:cs typeface="Trebuchet MS"/>
              </a:rPr>
              <a:t>μηνύματα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μας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στους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περαστικούς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και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στα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καφέ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του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κέντρου</a:t>
            </a:r>
            <a:endParaRPr sz="17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3300" y="1035050"/>
            <a:ext cx="8839200" cy="5715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700" y="0"/>
            <a:ext cx="9525000" cy="7086601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57903" y="505134"/>
            <a:ext cx="8491855" cy="5928360"/>
            <a:chOff x="1057903" y="505134"/>
            <a:chExt cx="8491855" cy="59283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27781" y="1067443"/>
              <a:ext cx="4021937" cy="5365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903" y="505134"/>
              <a:ext cx="4670022" cy="350728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newsflash/>
  </p:transition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273050"/>
            <a:ext cx="9753599" cy="6858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5700" y="806450"/>
            <a:ext cx="8062936" cy="605196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2301" y="882650"/>
            <a:ext cx="9013818" cy="6248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21592" y="339933"/>
            <a:ext cx="7675245" cy="52514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95" dirty="0">
                <a:latin typeface="Trebuchet MS"/>
                <a:cs typeface="Trebuchet MS"/>
              </a:rPr>
              <a:t>Χορέψαμε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τραγουδήσαμε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70" dirty="0">
                <a:latin typeface="Trebuchet MS"/>
                <a:cs typeface="Trebuchet MS"/>
              </a:rPr>
              <a:t>"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νερό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είναι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στοιχείο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στοιχειό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70" dirty="0">
                <a:latin typeface="Trebuchet MS"/>
                <a:cs typeface="Trebuchet MS"/>
              </a:rPr>
              <a:t>"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του</a:t>
            </a:r>
            <a:r>
              <a:rPr sz="1650" b="1" spc="355" dirty="0">
                <a:latin typeface="Trebuchet MS"/>
                <a:cs typeface="Trebuchet MS"/>
              </a:rPr>
              <a:t> </a:t>
            </a:r>
            <a:r>
              <a:rPr sz="1650" b="1" spc="-15" dirty="0">
                <a:latin typeface="Trebuchet MS"/>
                <a:cs typeface="Trebuchet MS"/>
              </a:rPr>
              <a:t>Χ.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Θηβαίου</a:t>
            </a:r>
            <a:endParaRPr sz="165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8516" y="1315223"/>
            <a:ext cx="8196366" cy="4825227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900" y="196850"/>
            <a:ext cx="9753599" cy="6858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3300" y="501650"/>
            <a:ext cx="5867400" cy="263999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13300" y="3321050"/>
            <a:ext cx="4660491" cy="349775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100" y="0"/>
            <a:ext cx="9296399" cy="720725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4578" y="104834"/>
            <a:ext cx="6812521" cy="32924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2900" y="3625850"/>
            <a:ext cx="6871604" cy="3173706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900" y="425450"/>
            <a:ext cx="9677399" cy="6858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32561" y="73076"/>
            <a:ext cx="3906520" cy="311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00" dirty="0">
                <a:latin typeface="Trebuchet MS"/>
                <a:cs typeface="Trebuchet MS"/>
              </a:rPr>
              <a:t>Τραγουδήσαμε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για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την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65" dirty="0">
                <a:latin typeface="Trebuchet MS"/>
                <a:cs typeface="Trebuchet MS"/>
              </a:rPr>
              <a:t>πείνα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-145" dirty="0">
                <a:latin typeface="Trebuchet MS"/>
                <a:cs typeface="Trebuchet MS"/>
              </a:rPr>
              <a:t>.....</a:t>
            </a:r>
            <a:endParaRPr sz="185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08100" y="958850"/>
            <a:ext cx="8081645" cy="5985510"/>
            <a:chOff x="2020499" y="447936"/>
            <a:chExt cx="7395845" cy="59855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0499" y="447936"/>
              <a:ext cx="4555654" cy="34215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201" y="3850385"/>
              <a:ext cx="5623088" cy="258280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newsflash/>
  </p:transition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730250"/>
            <a:ext cx="10375900" cy="6477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64695" y="82601"/>
            <a:ext cx="705230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55" dirty="0">
                <a:latin typeface="Trebuchet MS"/>
                <a:cs typeface="Trebuchet MS"/>
              </a:rPr>
              <a:t>Μιλήσαμε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για</a:t>
            </a:r>
            <a:r>
              <a:rPr sz="1800" b="1" spc="395" dirty="0">
                <a:latin typeface="Trebuchet MS"/>
                <a:cs typeface="Trebuchet MS"/>
              </a:rPr>
              <a:t> </a:t>
            </a:r>
            <a:r>
              <a:rPr sz="1800" b="1" spc="135" dirty="0">
                <a:latin typeface="Trebuchet MS"/>
                <a:cs typeface="Trebuchet MS"/>
              </a:rPr>
              <a:t>"την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20" dirty="0">
                <a:latin typeface="Trebuchet MS"/>
                <a:cs typeface="Trebuchet MS"/>
              </a:rPr>
              <a:t>ισότητα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25" dirty="0">
                <a:latin typeface="Trebuchet MS"/>
                <a:cs typeface="Trebuchet MS"/>
              </a:rPr>
              <a:t>των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φύλων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90" dirty="0">
                <a:latin typeface="Trebuchet MS"/>
                <a:cs typeface="Trebuchet MS"/>
              </a:rPr>
              <a:t>"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45" dirty="0">
                <a:latin typeface="Trebuchet MS"/>
                <a:cs typeface="Trebuchet MS"/>
              </a:rPr>
              <a:t>με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το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θεατρικό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μας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57903" y="730250"/>
            <a:ext cx="8784411" cy="5867106"/>
            <a:chOff x="1057903" y="714075"/>
            <a:chExt cx="8263080" cy="5595218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903" y="714075"/>
              <a:ext cx="4464335" cy="31934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7925" y="3230891"/>
              <a:ext cx="3593058" cy="307840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newsflash/>
  </p:transition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900" y="0"/>
            <a:ext cx="9013197" cy="720725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1100" y="104834"/>
            <a:ext cx="5410200" cy="6569016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77850"/>
            <a:ext cx="8578215" cy="6553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70700" y="4006850"/>
            <a:ext cx="2030030" cy="17822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27300" y="654050"/>
            <a:ext cx="3733800" cy="27544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12205" y="3702050"/>
            <a:ext cx="5157470" cy="258917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-75" dirty="0">
                <a:latin typeface="Trebuchet MS"/>
                <a:cs typeface="Trebuchet MS"/>
              </a:rPr>
              <a:t>-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Άκουσα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,είπε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η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μαμά,ότι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τώρα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στα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σχολεία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τα  </a:t>
            </a:r>
            <a:r>
              <a:rPr sz="1650" b="1" spc="140" dirty="0">
                <a:latin typeface="Trebuchet MS"/>
                <a:cs typeface="Trebuchet MS"/>
              </a:rPr>
              <a:t>παιδιά </a:t>
            </a:r>
            <a:r>
              <a:rPr sz="1650" b="1" spc="110" dirty="0">
                <a:latin typeface="Trebuchet MS"/>
                <a:cs typeface="Trebuchet MS"/>
              </a:rPr>
              <a:t>μαθαίνουν </a:t>
            </a:r>
            <a:r>
              <a:rPr sz="1650" b="1" spc="125" dirty="0">
                <a:latin typeface="Trebuchet MS"/>
                <a:cs typeface="Trebuchet MS"/>
              </a:rPr>
              <a:t>ότι </a:t>
            </a:r>
            <a:r>
              <a:rPr sz="1650" b="1" spc="105" dirty="0">
                <a:latin typeface="Trebuchet MS"/>
                <a:cs typeface="Trebuchet MS"/>
              </a:rPr>
              <a:t>η </a:t>
            </a:r>
            <a:r>
              <a:rPr sz="1650" b="1" spc="55" dirty="0">
                <a:latin typeface="Trebuchet MS"/>
                <a:cs typeface="Trebuchet MS"/>
              </a:rPr>
              <a:t>γη </a:t>
            </a:r>
            <a:r>
              <a:rPr sz="1650" b="1" spc="130" dirty="0">
                <a:latin typeface="Trebuchet MS"/>
                <a:cs typeface="Trebuchet MS"/>
              </a:rPr>
              <a:t>είναι </a:t>
            </a:r>
            <a:r>
              <a:rPr sz="1650" b="1" spc="90" dirty="0">
                <a:latin typeface="Trebuchet MS"/>
                <a:cs typeface="Trebuchet MS"/>
              </a:rPr>
              <a:t>το </a:t>
            </a:r>
            <a:r>
              <a:rPr sz="1650" b="1" spc="85" dirty="0">
                <a:latin typeface="Trebuchet MS"/>
                <a:cs typeface="Trebuchet MS"/>
              </a:rPr>
              <a:t>μεγάλο </a:t>
            </a:r>
            <a:r>
              <a:rPr sz="1650" b="1" spc="90" dirty="0">
                <a:latin typeface="Trebuchet MS"/>
                <a:cs typeface="Trebuchet MS"/>
              </a:rPr>
              <a:t> </a:t>
            </a:r>
            <a:r>
              <a:rPr sz="1650" b="1" spc="160" dirty="0">
                <a:latin typeface="Trebuchet MS"/>
                <a:cs typeface="Trebuchet MS"/>
              </a:rPr>
              <a:t>σπίτι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μας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ότι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40" dirty="0">
                <a:latin typeface="Trebuchet MS"/>
                <a:cs typeface="Trebuchet MS"/>
              </a:rPr>
              <a:t>πρέπει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την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προστατέψουμε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ζούμε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60" dirty="0">
                <a:latin typeface="Trebuchet MS"/>
                <a:cs typeface="Trebuchet MS"/>
              </a:rPr>
              <a:t>καλύτερα.</a:t>
            </a:r>
            <a:endParaRPr sz="1650" dirty="0">
              <a:latin typeface="Trebuchet MS"/>
              <a:cs typeface="Trebuchet MS"/>
            </a:endParaRPr>
          </a:p>
          <a:p>
            <a:pPr marL="12700" marR="323850">
              <a:lnSpc>
                <a:spcPts val="1950"/>
              </a:lnSpc>
              <a:spcBef>
                <a:spcPts val="5"/>
              </a:spcBef>
            </a:pPr>
            <a:r>
              <a:rPr sz="1650" b="1" spc="105" dirty="0">
                <a:latin typeface="Trebuchet MS"/>
                <a:cs typeface="Trebuchet MS"/>
              </a:rPr>
              <a:t>Επίσης </a:t>
            </a:r>
            <a:r>
              <a:rPr sz="1650" b="1" spc="110" dirty="0">
                <a:latin typeface="Trebuchet MS"/>
                <a:cs typeface="Trebuchet MS"/>
              </a:rPr>
              <a:t>μαθαίνουν </a:t>
            </a:r>
            <a:r>
              <a:rPr sz="1650" b="1" spc="114" dirty="0">
                <a:latin typeface="Trebuchet MS"/>
                <a:cs typeface="Trebuchet MS"/>
              </a:rPr>
              <a:t>πόσο σημαντικό </a:t>
            </a:r>
            <a:r>
              <a:rPr sz="1650" b="1" spc="130" dirty="0">
                <a:latin typeface="Trebuchet MS"/>
                <a:cs typeface="Trebuchet MS"/>
              </a:rPr>
              <a:t>είναι </a:t>
            </a:r>
            <a:r>
              <a:rPr sz="1650" b="1" spc="90" dirty="0">
                <a:latin typeface="Trebuchet MS"/>
                <a:cs typeface="Trebuchet MS"/>
              </a:rPr>
              <a:t>το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νερό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την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υγεία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όλων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των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ανθρώπων,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των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ζώων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των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φυτών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ότι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χωρίς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αυτό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δεν </a:t>
            </a:r>
            <a:r>
              <a:rPr sz="1650" b="1" spc="90" dirty="0">
                <a:latin typeface="Trebuchet MS"/>
                <a:cs typeface="Trebuchet MS"/>
              </a:rPr>
              <a:t> </a:t>
            </a:r>
            <a:r>
              <a:rPr sz="1650" b="1" spc="120" dirty="0">
                <a:latin typeface="Trebuchet MS"/>
                <a:cs typeface="Trebuchet MS"/>
              </a:rPr>
              <a:t>μπορούμε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ζήσουμε.</a:t>
            </a:r>
            <a:endParaRPr sz="1650" dirty="0">
              <a:latin typeface="Trebuchet MS"/>
              <a:cs typeface="Trebuchet MS"/>
            </a:endParaRPr>
          </a:p>
          <a:p>
            <a:pPr marL="12700" marR="307340">
              <a:lnSpc>
                <a:spcPts val="1950"/>
              </a:lnSpc>
              <a:spcBef>
                <a:spcPts val="5"/>
              </a:spcBef>
            </a:pPr>
            <a:r>
              <a:rPr sz="1650" b="1" spc="95" dirty="0">
                <a:latin typeface="Trebuchet MS"/>
                <a:cs typeface="Trebuchet MS"/>
              </a:rPr>
              <a:t>Αν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λοιπόν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μολύνουμε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σκουπίδια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μας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τότε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θα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αρρωστήσουμε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-30" dirty="0">
                <a:latin typeface="Trebuchet MS"/>
                <a:cs typeface="Trebuchet MS"/>
              </a:rPr>
              <a:t>όλοι.....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101" y="196850"/>
            <a:ext cx="9296400" cy="7010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C3B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59858" y="5067132"/>
            <a:ext cx="7781290" cy="85280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150" dirty="0">
                <a:solidFill>
                  <a:srgbClr val="81177B"/>
                </a:solidFill>
                <a:latin typeface="Trebuchet MS"/>
                <a:cs typeface="Trebuchet MS"/>
              </a:rPr>
              <a:t>Μάθαμε</a:t>
            </a:r>
            <a:r>
              <a:rPr sz="180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25" dirty="0">
                <a:solidFill>
                  <a:srgbClr val="81177B"/>
                </a:solidFill>
                <a:latin typeface="Trebuchet MS"/>
                <a:cs typeface="Trebuchet MS"/>
              </a:rPr>
              <a:t>πολλά</a:t>
            </a:r>
            <a:r>
              <a:rPr sz="1800" b="1" spc="-7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-150" dirty="0">
                <a:solidFill>
                  <a:srgbClr val="81177B"/>
                </a:solidFill>
                <a:latin typeface="Trebuchet MS"/>
                <a:cs typeface="Trebuchet MS"/>
              </a:rPr>
              <a:t>!!!</a:t>
            </a:r>
            <a:r>
              <a:rPr sz="1800" b="1" spc="1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00" dirty="0">
                <a:solidFill>
                  <a:srgbClr val="81177B"/>
                </a:solidFill>
                <a:latin typeface="Trebuchet MS"/>
                <a:cs typeface="Trebuchet MS"/>
              </a:rPr>
              <a:t>Κουραστήκαμε</a:t>
            </a:r>
            <a:r>
              <a:rPr sz="1800" b="1" spc="-7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35" dirty="0">
                <a:solidFill>
                  <a:srgbClr val="81177B"/>
                </a:solidFill>
                <a:latin typeface="Trebuchet MS"/>
                <a:cs typeface="Trebuchet MS"/>
              </a:rPr>
              <a:t>πολύ</a:t>
            </a:r>
            <a:r>
              <a:rPr sz="1800" b="1" spc="-7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-150" dirty="0">
                <a:solidFill>
                  <a:srgbClr val="81177B"/>
                </a:solidFill>
                <a:latin typeface="Trebuchet MS"/>
                <a:cs typeface="Trebuchet MS"/>
              </a:rPr>
              <a:t>!!</a:t>
            </a:r>
            <a:r>
              <a:rPr sz="1800" b="1" spc="1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00" dirty="0">
                <a:solidFill>
                  <a:srgbClr val="81177B"/>
                </a:solidFill>
                <a:latin typeface="Trebuchet MS"/>
                <a:cs typeface="Trebuchet MS"/>
              </a:rPr>
              <a:t>Αλλά</a:t>
            </a:r>
            <a:r>
              <a:rPr sz="1800" b="1" spc="-7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20" dirty="0">
                <a:solidFill>
                  <a:srgbClr val="81177B"/>
                </a:solidFill>
                <a:latin typeface="Trebuchet MS"/>
                <a:cs typeface="Trebuchet MS"/>
              </a:rPr>
              <a:t>περάσαμε</a:t>
            </a:r>
            <a:r>
              <a:rPr sz="1800" b="1" spc="-7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95" dirty="0">
                <a:solidFill>
                  <a:srgbClr val="81177B"/>
                </a:solidFill>
                <a:latin typeface="Trebuchet MS"/>
                <a:cs typeface="Trebuchet MS"/>
              </a:rPr>
              <a:t>όμορφα</a:t>
            </a:r>
            <a:r>
              <a:rPr sz="1800" b="1" spc="-7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-150" dirty="0">
                <a:solidFill>
                  <a:srgbClr val="81177B"/>
                </a:solidFill>
                <a:latin typeface="Trebuchet MS"/>
                <a:cs typeface="Trebuchet MS"/>
              </a:rPr>
              <a:t>!! </a:t>
            </a:r>
            <a:r>
              <a:rPr sz="1800" b="1" spc="-53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20" dirty="0">
                <a:solidFill>
                  <a:srgbClr val="81177B"/>
                </a:solidFill>
                <a:latin typeface="Trebuchet MS"/>
                <a:cs typeface="Trebuchet MS"/>
              </a:rPr>
              <a:t>Ελπίζουμε</a:t>
            </a:r>
            <a:r>
              <a:rPr sz="180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35" dirty="0">
                <a:solidFill>
                  <a:srgbClr val="81177B"/>
                </a:solidFill>
                <a:latin typeface="Trebuchet MS"/>
                <a:cs typeface="Trebuchet MS"/>
              </a:rPr>
              <a:t>ότι</a:t>
            </a:r>
            <a:r>
              <a:rPr sz="180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10" dirty="0">
                <a:solidFill>
                  <a:srgbClr val="81177B"/>
                </a:solidFill>
                <a:latin typeface="Trebuchet MS"/>
                <a:cs typeface="Trebuchet MS"/>
              </a:rPr>
              <a:t>αυτή</a:t>
            </a:r>
            <a:r>
              <a:rPr sz="180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20" dirty="0">
                <a:solidFill>
                  <a:srgbClr val="81177B"/>
                </a:solidFill>
                <a:latin typeface="Trebuchet MS"/>
                <a:cs typeface="Trebuchet MS"/>
              </a:rPr>
              <a:t>η</a:t>
            </a:r>
            <a:r>
              <a:rPr sz="180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10" dirty="0">
                <a:solidFill>
                  <a:srgbClr val="81177B"/>
                </a:solidFill>
                <a:latin typeface="Trebuchet MS"/>
                <a:cs typeface="Trebuchet MS"/>
              </a:rPr>
              <a:t>υπέροχη</a:t>
            </a:r>
            <a:r>
              <a:rPr sz="180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95" dirty="0">
                <a:solidFill>
                  <a:srgbClr val="81177B"/>
                </a:solidFill>
                <a:latin typeface="Trebuchet MS"/>
                <a:cs typeface="Trebuchet MS"/>
              </a:rPr>
              <a:t>συνεργασία</a:t>
            </a:r>
            <a:r>
              <a:rPr sz="180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85" dirty="0">
                <a:solidFill>
                  <a:srgbClr val="81177B"/>
                </a:solidFill>
                <a:latin typeface="Trebuchet MS"/>
                <a:cs typeface="Trebuchet MS"/>
              </a:rPr>
              <a:t>θα</a:t>
            </a:r>
            <a:r>
              <a:rPr sz="180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20" dirty="0">
                <a:solidFill>
                  <a:srgbClr val="81177B"/>
                </a:solidFill>
                <a:latin typeface="Trebuchet MS"/>
                <a:cs typeface="Trebuchet MS"/>
              </a:rPr>
              <a:t>συνεχιστεί</a:t>
            </a:r>
            <a:r>
              <a:rPr sz="180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30" dirty="0">
                <a:solidFill>
                  <a:srgbClr val="81177B"/>
                </a:solidFill>
                <a:latin typeface="Trebuchet MS"/>
                <a:cs typeface="Trebuchet MS"/>
              </a:rPr>
              <a:t>και</a:t>
            </a:r>
            <a:r>
              <a:rPr sz="180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14" dirty="0">
                <a:solidFill>
                  <a:srgbClr val="81177B"/>
                </a:solidFill>
                <a:latin typeface="Trebuchet MS"/>
                <a:cs typeface="Trebuchet MS"/>
              </a:rPr>
              <a:t>την </a:t>
            </a:r>
            <a:r>
              <a:rPr sz="1800" b="1" spc="12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30" dirty="0">
                <a:solidFill>
                  <a:srgbClr val="81177B"/>
                </a:solidFill>
                <a:latin typeface="Trebuchet MS"/>
                <a:cs typeface="Trebuchet MS"/>
              </a:rPr>
              <a:t>επόμενη</a:t>
            </a:r>
            <a:r>
              <a:rPr sz="1800" b="1" spc="-8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105" dirty="0">
                <a:solidFill>
                  <a:srgbClr val="81177B"/>
                </a:solidFill>
                <a:latin typeface="Trebuchet MS"/>
                <a:cs typeface="Trebuchet MS"/>
              </a:rPr>
              <a:t>σχολική</a:t>
            </a:r>
            <a:r>
              <a:rPr sz="180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00" b="1" spc="65" dirty="0">
                <a:solidFill>
                  <a:srgbClr val="81177B"/>
                </a:solidFill>
                <a:latin typeface="Trebuchet MS"/>
                <a:cs typeface="Trebuchet MS"/>
              </a:rPr>
              <a:t>χρονιά.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 rot="20940000">
            <a:off x="2763329" y="2991432"/>
            <a:ext cx="4449032" cy="553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55"/>
              </a:lnSpc>
            </a:pPr>
            <a:r>
              <a:rPr sz="6525" b="1" spc="330" baseline="-2554" dirty="0">
                <a:solidFill>
                  <a:srgbClr val="81177B"/>
                </a:solidFill>
                <a:latin typeface="Trebuchet MS"/>
                <a:cs typeface="Trebuchet MS"/>
              </a:rPr>
              <a:t>καλό</a:t>
            </a:r>
            <a:r>
              <a:rPr sz="6525" b="1" spc="-427" baseline="-2554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4350" b="1" spc="270" dirty="0">
                <a:solidFill>
                  <a:srgbClr val="81177B"/>
                </a:solidFill>
                <a:latin typeface="Trebuchet MS"/>
                <a:cs typeface="Trebuchet MS"/>
              </a:rPr>
              <a:t>καλοκαίρι</a:t>
            </a:r>
            <a:endParaRPr sz="43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59858" y="501947"/>
            <a:ext cx="7106284" cy="145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90" dirty="0">
                <a:solidFill>
                  <a:srgbClr val="81177B"/>
                </a:solidFill>
                <a:latin typeface="Trebuchet MS"/>
                <a:cs typeface="Trebuchet MS"/>
              </a:rPr>
              <a:t>Στο</a:t>
            </a:r>
            <a:r>
              <a:rPr sz="1850" b="1" spc="-6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00" dirty="0">
                <a:solidFill>
                  <a:srgbClr val="81177B"/>
                </a:solidFill>
                <a:latin typeface="Trebuchet MS"/>
                <a:cs typeface="Trebuchet MS"/>
              </a:rPr>
              <a:t>τέλος</a:t>
            </a:r>
            <a:r>
              <a:rPr sz="1850" b="1" spc="-6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20" dirty="0">
                <a:solidFill>
                  <a:srgbClr val="81177B"/>
                </a:solidFill>
                <a:latin typeface="Trebuchet MS"/>
                <a:cs typeface="Trebuchet MS"/>
              </a:rPr>
              <a:t>να</a:t>
            </a:r>
            <a:r>
              <a:rPr sz="1850" b="1" spc="-7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25" dirty="0">
                <a:solidFill>
                  <a:srgbClr val="81177B"/>
                </a:solidFill>
                <a:latin typeface="Trebuchet MS"/>
                <a:cs typeface="Trebuchet MS"/>
              </a:rPr>
              <a:t>ευχαριστήσω</a:t>
            </a:r>
            <a:r>
              <a:rPr sz="1850" b="1" spc="-6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55" dirty="0">
                <a:solidFill>
                  <a:srgbClr val="81177B"/>
                </a:solidFill>
                <a:latin typeface="Trebuchet MS"/>
                <a:cs typeface="Trebuchet MS"/>
              </a:rPr>
              <a:t>πολύ</a:t>
            </a:r>
            <a:r>
              <a:rPr sz="1850" b="1" spc="-6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55" dirty="0">
                <a:solidFill>
                  <a:srgbClr val="81177B"/>
                </a:solidFill>
                <a:latin typeface="Trebuchet MS"/>
                <a:cs typeface="Trebuchet MS"/>
              </a:rPr>
              <a:t>πολύ</a:t>
            </a:r>
            <a:r>
              <a:rPr sz="1850" b="1" spc="-6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35" dirty="0">
                <a:solidFill>
                  <a:srgbClr val="81177B"/>
                </a:solidFill>
                <a:latin typeface="Trebuchet MS"/>
                <a:cs typeface="Trebuchet MS"/>
              </a:rPr>
              <a:t>την</a:t>
            </a:r>
            <a:r>
              <a:rPr sz="1850" b="1" spc="-6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30" dirty="0">
                <a:solidFill>
                  <a:srgbClr val="81177B"/>
                </a:solidFill>
                <a:latin typeface="Trebuchet MS"/>
                <a:cs typeface="Trebuchet MS"/>
              </a:rPr>
              <a:t>ομάδα</a:t>
            </a:r>
            <a:r>
              <a:rPr sz="1850" b="1" spc="-6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80" dirty="0">
                <a:solidFill>
                  <a:srgbClr val="81177B"/>
                </a:solidFill>
                <a:latin typeface="Trebuchet MS"/>
                <a:cs typeface="Trebuchet MS"/>
              </a:rPr>
              <a:t>μου,</a:t>
            </a:r>
            <a:r>
              <a:rPr sz="1850" b="1" spc="-6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05" dirty="0">
                <a:solidFill>
                  <a:srgbClr val="81177B"/>
                </a:solidFill>
                <a:latin typeface="Trebuchet MS"/>
                <a:cs typeface="Trebuchet MS"/>
              </a:rPr>
              <a:t>τους </a:t>
            </a:r>
            <a:r>
              <a:rPr sz="1850" b="1" spc="-54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20" dirty="0">
                <a:solidFill>
                  <a:srgbClr val="81177B"/>
                </a:solidFill>
                <a:latin typeface="Trebuchet MS"/>
                <a:cs typeface="Trebuchet MS"/>
              </a:rPr>
              <a:t>μαθητές </a:t>
            </a:r>
            <a:r>
              <a:rPr sz="1850" b="1" spc="125" dirty="0">
                <a:solidFill>
                  <a:srgbClr val="81177B"/>
                </a:solidFill>
                <a:latin typeface="Trebuchet MS"/>
                <a:cs typeface="Trebuchet MS"/>
              </a:rPr>
              <a:t>του </a:t>
            </a:r>
            <a:r>
              <a:rPr sz="1850" b="1" spc="120" dirty="0">
                <a:solidFill>
                  <a:srgbClr val="81177B"/>
                </a:solidFill>
                <a:latin typeface="Trebuchet MS"/>
                <a:cs typeface="Trebuchet MS"/>
              </a:rPr>
              <a:t>σχολείου </a:t>
            </a:r>
            <a:r>
              <a:rPr sz="1850" b="1" spc="125" dirty="0">
                <a:solidFill>
                  <a:srgbClr val="81177B"/>
                </a:solidFill>
                <a:latin typeface="Trebuchet MS"/>
                <a:cs typeface="Trebuchet MS"/>
              </a:rPr>
              <a:t>μας </a:t>
            </a:r>
            <a:r>
              <a:rPr sz="1850" b="1" spc="170" dirty="0">
                <a:solidFill>
                  <a:srgbClr val="81177B"/>
                </a:solidFill>
                <a:latin typeface="Trebuchet MS"/>
                <a:cs typeface="Trebuchet MS"/>
              </a:rPr>
              <a:t>που </a:t>
            </a:r>
            <a:r>
              <a:rPr sz="1850" b="1" spc="145" dirty="0">
                <a:solidFill>
                  <a:srgbClr val="81177B"/>
                </a:solidFill>
                <a:latin typeface="Trebuchet MS"/>
                <a:cs typeface="Trebuchet MS"/>
              </a:rPr>
              <a:t>συμμετείχαν </a:t>
            </a:r>
            <a:r>
              <a:rPr sz="1850" b="1" spc="120" dirty="0">
                <a:solidFill>
                  <a:srgbClr val="81177B"/>
                </a:solidFill>
                <a:latin typeface="Trebuchet MS"/>
                <a:cs typeface="Trebuchet MS"/>
              </a:rPr>
              <a:t>στο </a:t>
            </a:r>
            <a:r>
              <a:rPr sz="1850" b="1" spc="12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30" dirty="0">
                <a:solidFill>
                  <a:srgbClr val="81177B"/>
                </a:solidFill>
                <a:latin typeface="Trebuchet MS"/>
                <a:cs typeface="Trebuchet MS"/>
              </a:rPr>
              <a:t>πρόγραμμα </a:t>
            </a:r>
            <a:r>
              <a:rPr sz="1850" b="1" spc="140" dirty="0">
                <a:solidFill>
                  <a:srgbClr val="81177B"/>
                </a:solidFill>
                <a:latin typeface="Trebuchet MS"/>
                <a:cs typeface="Trebuchet MS"/>
              </a:rPr>
              <a:t>γιατί </a:t>
            </a:r>
            <a:r>
              <a:rPr sz="1850" b="1" spc="114" dirty="0">
                <a:solidFill>
                  <a:srgbClr val="81177B"/>
                </a:solidFill>
                <a:latin typeface="Trebuchet MS"/>
                <a:cs typeface="Trebuchet MS"/>
              </a:rPr>
              <a:t>χωρίς </a:t>
            </a:r>
            <a:r>
              <a:rPr sz="1850" b="1" spc="110" dirty="0">
                <a:solidFill>
                  <a:srgbClr val="81177B"/>
                </a:solidFill>
                <a:latin typeface="Trebuchet MS"/>
                <a:cs typeface="Trebuchet MS"/>
              </a:rPr>
              <a:t>αυτούς δεν </a:t>
            </a:r>
            <a:r>
              <a:rPr sz="1850" b="1" spc="100" dirty="0">
                <a:solidFill>
                  <a:srgbClr val="81177B"/>
                </a:solidFill>
                <a:latin typeface="Trebuchet MS"/>
                <a:cs typeface="Trebuchet MS"/>
              </a:rPr>
              <a:t>θα </a:t>
            </a:r>
            <a:r>
              <a:rPr sz="1850" b="1" spc="140" dirty="0">
                <a:solidFill>
                  <a:srgbClr val="81177B"/>
                </a:solidFill>
                <a:latin typeface="Trebuchet MS"/>
                <a:cs typeface="Trebuchet MS"/>
              </a:rPr>
              <a:t>μπορούσε </a:t>
            </a:r>
            <a:r>
              <a:rPr sz="1850" b="1" spc="120" dirty="0">
                <a:solidFill>
                  <a:srgbClr val="81177B"/>
                </a:solidFill>
                <a:latin typeface="Trebuchet MS"/>
                <a:cs typeface="Trebuchet MS"/>
              </a:rPr>
              <a:t>να </a:t>
            </a:r>
            <a:r>
              <a:rPr sz="1850" b="1" spc="125" dirty="0">
                <a:solidFill>
                  <a:srgbClr val="81177B"/>
                </a:solidFill>
                <a:latin typeface="Trebuchet MS"/>
                <a:cs typeface="Trebuchet MS"/>
              </a:rPr>
              <a:t> υλοποιηθεί.</a:t>
            </a:r>
            <a:endParaRPr sz="1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850" b="1" spc="60" dirty="0">
                <a:solidFill>
                  <a:srgbClr val="81177B"/>
                </a:solidFill>
                <a:latin typeface="Trebuchet MS"/>
                <a:cs typeface="Trebuchet MS"/>
              </a:rPr>
              <a:t>Τους</a:t>
            </a:r>
            <a:r>
              <a:rPr sz="1850" b="1" spc="-80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30" dirty="0">
                <a:solidFill>
                  <a:srgbClr val="81177B"/>
                </a:solidFill>
                <a:latin typeface="Trebuchet MS"/>
                <a:cs typeface="Trebuchet MS"/>
              </a:rPr>
              <a:t>αξίζει</a:t>
            </a:r>
            <a:r>
              <a:rPr sz="185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14" dirty="0">
                <a:solidFill>
                  <a:srgbClr val="81177B"/>
                </a:solidFill>
                <a:latin typeface="Trebuchet MS"/>
                <a:cs typeface="Trebuchet MS"/>
              </a:rPr>
              <a:t>ένα</a:t>
            </a:r>
            <a:r>
              <a:rPr sz="185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10" dirty="0">
                <a:solidFill>
                  <a:srgbClr val="81177B"/>
                </a:solidFill>
                <a:latin typeface="Trebuchet MS"/>
                <a:cs typeface="Trebuchet MS"/>
              </a:rPr>
              <a:t>μεγάλο</a:t>
            </a:r>
            <a:r>
              <a:rPr sz="185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185" dirty="0">
                <a:solidFill>
                  <a:srgbClr val="81177B"/>
                </a:solidFill>
                <a:latin typeface="Trebuchet MS"/>
                <a:cs typeface="Trebuchet MS"/>
              </a:rPr>
              <a:t>ΜΠΡΑΒΟ</a:t>
            </a:r>
            <a:r>
              <a:rPr sz="1850" b="1" spc="-75" dirty="0">
                <a:solidFill>
                  <a:srgbClr val="81177B"/>
                </a:solidFill>
                <a:latin typeface="Trebuchet MS"/>
                <a:cs typeface="Trebuchet MS"/>
              </a:rPr>
              <a:t> </a:t>
            </a:r>
            <a:r>
              <a:rPr sz="1850" b="1" spc="-145" dirty="0">
                <a:solidFill>
                  <a:srgbClr val="81177B"/>
                </a:solidFill>
                <a:latin typeface="Trebuchet MS"/>
                <a:cs typeface="Trebuchet MS"/>
              </a:rPr>
              <a:t>!!!</a:t>
            </a:r>
            <a:endParaRPr sz="18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349249"/>
            <a:ext cx="8578215" cy="6629401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5300" y="730250"/>
            <a:ext cx="2544685" cy="23731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1500" y="501650"/>
            <a:ext cx="2294804" cy="289125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59714" y="3570830"/>
            <a:ext cx="7872095" cy="2755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64"/>
              </a:lnSpc>
              <a:spcBef>
                <a:spcPts val="100"/>
              </a:spcBef>
            </a:pPr>
            <a:r>
              <a:rPr sz="1650" b="1" spc="100" dirty="0">
                <a:latin typeface="Trebuchet MS"/>
                <a:cs typeface="Trebuchet MS"/>
              </a:rPr>
              <a:t>Όταν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έφευγαν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παιδάκια,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η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σταγονούλα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ήταν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πολύ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λυπημένη.</a:t>
            </a:r>
            <a:endParaRPr sz="1650">
              <a:latin typeface="Trebuchet MS"/>
              <a:cs typeface="Trebuchet MS"/>
            </a:endParaRPr>
          </a:p>
          <a:p>
            <a:pPr marL="12700" marR="402590">
              <a:lnSpc>
                <a:spcPts val="1950"/>
              </a:lnSpc>
              <a:spcBef>
                <a:spcPts val="75"/>
              </a:spcBef>
              <a:buChar char="-"/>
              <a:tabLst>
                <a:tab pos="135255" algn="l"/>
              </a:tabLst>
            </a:pPr>
            <a:r>
              <a:rPr sz="1650" b="1" spc="70" dirty="0">
                <a:latin typeface="Trebuchet MS"/>
                <a:cs typeface="Trebuchet MS"/>
              </a:rPr>
              <a:t>Έρχονται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οι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20" dirty="0">
                <a:latin typeface="Trebuchet MS"/>
                <a:cs typeface="Trebuchet MS"/>
              </a:rPr>
              <a:t>φίλοι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μου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παίζουμε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μετά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φεύγουν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εμείς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μένουμε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συνέχεια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εδώ</a:t>
            </a:r>
            <a:r>
              <a:rPr sz="1650" b="1" spc="35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παραπονιόταν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στη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μαμά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25" dirty="0">
                <a:latin typeface="Trebuchet MS"/>
                <a:cs typeface="Trebuchet MS"/>
              </a:rPr>
              <a:t>της.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ts val="1950"/>
              </a:lnSpc>
              <a:buChar char="-"/>
              <a:tabLst>
                <a:tab pos="135255" algn="l"/>
              </a:tabLst>
            </a:pPr>
            <a:r>
              <a:rPr sz="1650" b="1" spc="215" dirty="0">
                <a:latin typeface="Trebuchet MS"/>
                <a:cs typeface="Trebuchet MS"/>
              </a:rPr>
              <a:t>Μη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στενοχωριέσαι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20" dirty="0">
                <a:latin typeface="Trebuchet MS"/>
                <a:cs typeface="Trebuchet MS"/>
              </a:rPr>
              <a:t>μικρή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60" dirty="0">
                <a:latin typeface="Trebuchet MS"/>
                <a:cs typeface="Trebuchet MS"/>
              </a:rPr>
              <a:t>μου,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40" dirty="0">
                <a:latin typeface="Trebuchet MS"/>
                <a:cs typeface="Trebuchet MS"/>
              </a:rPr>
              <a:t>είπε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η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μαμά.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σε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λίγο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έρχεται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καλοκαίρι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θα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φύγουμε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ταξίδι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40" dirty="0">
                <a:latin typeface="Trebuchet MS"/>
                <a:cs typeface="Trebuchet MS"/>
              </a:rPr>
              <a:t>μας.</a:t>
            </a:r>
            <a:endParaRPr sz="1650">
              <a:latin typeface="Trebuchet MS"/>
              <a:cs typeface="Trebuchet MS"/>
            </a:endParaRPr>
          </a:p>
          <a:p>
            <a:pPr marL="134620" indent="-122555">
              <a:lnSpc>
                <a:spcPts val="1880"/>
              </a:lnSpc>
              <a:buChar char="-"/>
              <a:tabLst>
                <a:tab pos="135255" algn="l"/>
              </a:tabLst>
            </a:pPr>
            <a:r>
              <a:rPr sz="1650" b="1" spc="120" dirty="0">
                <a:latin typeface="Trebuchet MS"/>
                <a:cs typeface="Trebuchet MS"/>
              </a:rPr>
              <a:t>Ποιο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ταξίδι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μαμά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-130" dirty="0">
                <a:latin typeface="Trebuchet MS"/>
                <a:cs typeface="Trebuchet MS"/>
              </a:rPr>
              <a:t>;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ρώτησε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όλο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αγωνία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η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σταγονούλα</a:t>
            </a:r>
            <a:endParaRPr sz="1650">
              <a:latin typeface="Trebuchet MS"/>
              <a:cs typeface="Trebuchet MS"/>
            </a:endParaRPr>
          </a:p>
          <a:p>
            <a:pPr marL="12700" marR="679450" algn="just">
              <a:lnSpc>
                <a:spcPts val="1950"/>
              </a:lnSpc>
              <a:spcBef>
                <a:spcPts val="80"/>
              </a:spcBef>
              <a:buChar char="-"/>
              <a:tabLst>
                <a:tab pos="135255" algn="l"/>
              </a:tabLst>
            </a:pPr>
            <a:r>
              <a:rPr sz="1650" b="1" spc="204" dirty="0">
                <a:latin typeface="Trebuchet MS"/>
                <a:cs typeface="Trebuchet MS"/>
              </a:rPr>
              <a:t>Μα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ταξίδι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του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45" dirty="0">
                <a:latin typeface="Trebuchet MS"/>
                <a:cs typeface="Trebuchet MS"/>
              </a:rPr>
              <a:t>νερού,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55" dirty="0">
                <a:latin typeface="Trebuchet MS"/>
                <a:cs typeface="Trebuchet MS"/>
              </a:rPr>
              <a:t>παιδί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60" dirty="0">
                <a:latin typeface="Trebuchet MS"/>
                <a:cs typeface="Trebuchet MS"/>
              </a:rPr>
              <a:t>μου,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αυτό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κάνουμε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κάθε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35" dirty="0">
                <a:latin typeface="Trebuchet MS"/>
                <a:cs typeface="Trebuchet MS"/>
              </a:rPr>
              <a:t>χρόνο.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Αρχίζει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καλοκαίρι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τελειώνει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χειμώνα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μέχρι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έρθει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145" dirty="0">
                <a:latin typeface="Trebuchet MS"/>
                <a:cs typeface="Trebuchet MS"/>
              </a:rPr>
              <a:t>πάλι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καλοκαίρι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45" dirty="0">
                <a:latin typeface="Trebuchet MS"/>
                <a:cs typeface="Trebuchet MS"/>
              </a:rPr>
              <a:t>πάλι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από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την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-5" dirty="0">
                <a:latin typeface="Trebuchet MS"/>
                <a:cs typeface="Trebuchet MS"/>
              </a:rPr>
              <a:t>αρχή.........απάντησε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η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μαμά.</a:t>
            </a:r>
            <a:endParaRPr sz="1650">
              <a:latin typeface="Trebuchet MS"/>
              <a:cs typeface="Trebuchet MS"/>
            </a:endParaRPr>
          </a:p>
          <a:p>
            <a:pPr marL="12700" marR="120014" algn="just">
              <a:lnSpc>
                <a:spcPts val="1950"/>
              </a:lnSpc>
              <a:buChar char="-"/>
              <a:tabLst>
                <a:tab pos="135255" algn="l"/>
              </a:tabLst>
            </a:pPr>
            <a:r>
              <a:rPr sz="1650" b="1" spc="145" dirty="0">
                <a:latin typeface="Trebuchet MS"/>
                <a:cs typeface="Trebuchet MS"/>
              </a:rPr>
              <a:t>Μίλησε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μου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γι'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αυτό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ταξίδι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μαμά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40" dirty="0">
                <a:latin typeface="Trebuchet MS"/>
                <a:cs typeface="Trebuchet MS"/>
              </a:rPr>
              <a:t>είπε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η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σταγονούλα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έκλειναν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μάτια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της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κουρασμένη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μετά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από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τόσο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40" dirty="0">
                <a:latin typeface="Trebuchet MS"/>
                <a:cs typeface="Trebuchet MS"/>
              </a:rPr>
              <a:t>παιχνίδι</a:t>
            </a:r>
            <a:endParaRPr sz="16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700" y="501650"/>
            <a:ext cx="9220200" cy="6629400"/>
            <a:chOff x="1057903" y="0"/>
            <a:chExt cx="8578215" cy="643382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903" y="0"/>
              <a:ext cx="8577592" cy="64331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6871" y="1465507"/>
              <a:ext cx="4404062" cy="444571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516520" y="5076671"/>
            <a:ext cx="1146175" cy="4794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5300"/>
              </a:lnSpc>
              <a:spcBef>
                <a:spcPts val="65"/>
              </a:spcBef>
            </a:pPr>
            <a:r>
              <a:rPr sz="950" b="1" spc="70" dirty="0">
                <a:latin typeface="Trebuchet MS"/>
                <a:cs typeface="Trebuchet MS"/>
              </a:rPr>
              <a:t>Αθανασία </a:t>
            </a:r>
            <a:r>
              <a:rPr sz="950" b="1" spc="75" dirty="0">
                <a:latin typeface="Trebuchet MS"/>
                <a:cs typeface="Trebuchet MS"/>
              </a:rPr>
              <a:t> Κυριακοπούλου </a:t>
            </a:r>
            <a:r>
              <a:rPr sz="950" b="1" spc="80" dirty="0">
                <a:latin typeface="Trebuchet MS"/>
                <a:cs typeface="Trebuchet MS"/>
              </a:rPr>
              <a:t> </a:t>
            </a:r>
            <a:r>
              <a:rPr sz="950" b="1" spc="65" dirty="0">
                <a:latin typeface="Trebuchet MS"/>
                <a:cs typeface="Trebuchet MS"/>
              </a:rPr>
              <a:t>Λογοθεραπεύτρια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12349" y="5400714"/>
            <a:ext cx="1823085" cy="29654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050"/>
              </a:lnSpc>
              <a:spcBef>
                <a:spcPts val="160"/>
              </a:spcBef>
            </a:pPr>
            <a:r>
              <a:rPr sz="900" b="1" spc="15" dirty="0">
                <a:latin typeface="Trebuchet MS"/>
                <a:cs typeface="Trebuchet MS"/>
              </a:rPr>
              <a:t>Ειδ.</a:t>
            </a:r>
            <a:r>
              <a:rPr sz="900" b="1" spc="-55" dirty="0">
                <a:latin typeface="Trebuchet MS"/>
                <a:cs typeface="Trebuchet MS"/>
              </a:rPr>
              <a:t> </a:t>
            </a:r>
            <a:r>
              <a:rPr sz="900" b="1" spc="35" dirty="0">
                <a:latin typeface="Trebuchet MS"/>
                <a:cs typeface="Trebuchet MS"/>
              </a:rPr>
              <a:t>Δημ,</a:t>
            </a:r>
            <a:r>
              <a:rPr sz="900" b="1" spc="-50" dirty="0">
                <a:latin typeface="Trebuchet MS"/>
                <a:cs typeface="Trebuchet MS"/>
              </a:rPr>
              <a:t> </a:t>
            </a:r>
            <a:r>
              <a:rPr sz="900" b="1" spc="-15" dirty="0">
                <a:latin typeface="Trebuchet MS"/>
                <a:cs typeface="Trebuchet MS"/>
              </a:rPr>
              <a:t>Σχ.</a:t>
            </a:r>
            <a:r>
              <a:rPr sz="900" b="1" spc="-55" dirty="0">
                <a:latin typeface="Trebuchet MS"/>
                <a:cs typeface="Trebuchet MS"/>
              </a:rPr>
              <a:t> </a:t>
            </a:r>
            <a:r>
              <a:rPr sz="900" b="1" spc="55" dirty="0">
                <a:latin typeface="Trebuchet MS"/>
                <a:cs typeface="Trebuchet MS"/>
              </a:rPr>
              <a:t>Κωφών</a:t>
            </a:r>
            <a:r>
              <a:rPr sz="900" b="1" spc="-50" dirty="0">
                <a:latin typeface="Trebuchet MS"/>
                <a:cs typeface="Trebuchet MS"/>
              </a:rPr>
              <a:t> </a:t>
            </a:r>
            <a:r>
              <a:rPr sz="900" b="1" spc="50" dirty="0">
                <a:latin typeface="Trebuchet MS"/>
                <a:cs typeface="Trebuchet MS"/>
              </a:rPr>
              <a:t>Βαρηκόων </a:t>
            </a:r>
            <a:r>
              <a:rPr sz="900" b="1" spc="-254" dirty="0">
                <a:latin typeface="Trebuchet MS"/>
                <a:cs typeface="Trebuchet MS"/>
              </a:rPr>
              <a:t> </a:t>
            </a:r>
            <a:r>
              <a:rPr sz="900" b="1" spc="45" dirty="0">
                <a:latin typeface="Trebuchet MS"/>
                <a:cs typeface="Trebuchet MS"/>
              </a:rPr>
              <a:t>Πάτρας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75664" y="902243"/>
            <a:ext cx="2748280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spc="180" dirty="0"/>
              <a:t>Ο</a:t>
            </a:r>
            <a:r>
              <a:rPr sz="1950" spc="-114" dirty="0"/>
              <a:t> </a:t>
            </a:r>
            <a:r>
              <a:rPr sz="1950" spc="75" dirty="0"/>
              <a:t>ΚΥΚΛΟΣ</a:t>
            </a:r>
            <a:r>
              <a:rPr sz="1950" spc="-110" dirty="0"/>
              <a:t> </a:t>
            </a:r>
            <a:r>
              <a:rPr sz="1950" spc="45" dirty="0"/>
              <a:t>ΤΟΥ</a:t>
            </a:r>
            <a:r>
              <a:rPr sz="1950" spc="-110" dirty="0"/>
              <a:t> </a:t>
            </a:r>
            <a:r>
              <a:rPr sz="1950" spc="110" dirty="0"/>
              <a:t>ΝΕΡΟΥ</a:t>
            </a:r>
            <a:endParaRPr sz="1950"/>
          </a:p>
        </p:txBody>
      </p:sp>
      <p:sp>
        <p:nvSpPr>
          <p:cNvPr id="8" name="object 8"/>
          <p:cNvSpPr txBox="1"/>
          <p:nvPr/>
        </p:nvSpPr>
        <p:spPr>
          <a:xfrm>
            <a:off x="1536700" y="2254250"/>
            <a:ext cx="18288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60" dirty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τεύχος</a:t>
            </a:r>
            <a:r>
              <a:rPr sz="2400" b="1" spc="-60" dirty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1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196850"/>
            <a:ext cx="8328018" cy="6477001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99100" y="501650"/>
            <a:ext cx="2438400" cy="1905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3500" y="501650"/>
            <a:ext cx="2209800" cy="1828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6700" y="4083050"/>
            <a:ext cx="2287357" cy="200143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169820" y="2711450"/>
            <a:ext cx="5667375" cy="30019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47980">
              <a:lnSpc>
                <a:spcPct val="101400"/>
              </a:lnSpc>
              <a:spcBef>
                <a:spcPts val="95"/>
              </a:spcBef>
            </a:pPr>
            <a:r>
              <a:rPr sz="1850" b="1" spc="130" dirty="0">
                <a:latin typeface="Trebuchet MS"/>
                <a:cs typeface="Trebuchet MS"/>
              </a:rPr>
              <a:t>Όταν </a:t>
            </a:r>
            <a:r>
              <a:rPr sz="1850" b="1" spc="114" dirty="0">
                <a:latin typeface="Trebuchet MS"/>
                <a:cs typeface="Trebuchet MS"/>
              </a:rPr>
              <a:t>έρχεται </a:t>
            </a:r>
            <a:r>
              <a:rPr sz="1850" b="1" spc="120" dirty="0">
                <a:latin typeface="Trebuchet MS"/>
                <a:cs typeface="Trebuchet MS"/>
              </a:rPr>
              <a:t>το </a:t>
            </a:r>
            <a:r>
              <a:rPr sz="1850" b="1" spc="130" dirty="0">
                <a:latin typeface="Trebuchet MS"/>
                <a:cs typeface="Trebuchet MS"/>
              </a:rPr>
              <a:t>καλοκαίρι </a:t>
            </a:r>
            <a:r>
              <a:rPr sz="1850" b="1" spc="145" dirty="0">
                <a:latin typeface="Trebuchet MS"/>
                <a:cs typeface="Trebuchet MS"/>
              </a:rPr>
              <a:t>και </a:t>
            </a:r>
            <a:r>
              <a:rPr sz="1850" b="1" spc="100" dirty="0">
                <a:latin typeface="Trebuchet MS"/>
                <a:cs typeface="Trebuchet MS"/>
              </a:rPr>
              <a:t>ο </a:t>
            </a:r>
            <a:r>
              <a:rPr sz="1850" b="1" spc="125" dirty="0">
                <a:latin typeface="Trebuchet MS"/>
                <a:cs typeface="Trebuchet MS"/>
              </a:rPr>
              <a:t>ήλιος </a:t>
            </a:r>
            <a:r>
              <a:rPr sz="1850" b="1" spc="130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βγαίνει </a:t>
            </a:r>
            <a:r>
              <a:rPr sz="1850" b="1" spc="100" dirty="0">
                <a:latin typeface="Trebuchet MS"/>
                <a:cs typeface="Trebuchet MS"/>
              </a:rPr>
              <a:t>κάθε </a:t>
            </a:r>
            <a:r>
              <a:rPr sz="1850" b="1" spc="125" dirty="0">
                <a:latin typeface="Trebuchet MS"/>
                <a:cs typeface="Trebuchet MS"/>
              </a:rPr>
              <a:t>μέρα </a:t>
            </a:r>
            <a:r>
              <a:rPr sz="1850" b="1" spc="60" dirty="0">
                <a:latin typeface="Trebuchet MS"/>
                <a:cs typeface="Trebuchet MS"/>
              </a:rPr>
              <a:t>ζεστός, </a:t>
            </a:r>
            <a:r>
              <a:rPr sz="1850" b="1" spc="125" dirty="0">
                <a:latin typeface="Trebuchet MS"/>
                <a:cs typeface="Trebuchet MS"/>
              </a:rPr>
              <a:t>αρχίζουμε </a:t>
            </a:r>
            <a:r>
              <a:rPr sz="1850" b="1" spc="120" dirty="0">
                <a:latin typeface="Trebuchet MS"/>
                <a:cs typeface="Trebuchet MS"/>
              </a:rPr>
              <a:t>να </a:t>
            </a:r>
            <a:r>
              <a:rPr sz="1850" b="1" spc="125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προετοιμαζόμαστε</a:t>
            </a:r>
            <a:r>
              <a:rPr sz="1850" b="1" spc="-65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για</a:t>
            </a:r>
            <a:r>
              <a:rPr sz="1850" b="1" spc="-6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το</a:t>
            </a:r>
            <a:r>
              <a:rPr sz="1850" b="1" spc="-65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μεγάλο</a:t>
            </a:r>
            <a:r>
              <a:rPr sz="1850" b="1" spc="-60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ταξίδι</a:t>
            </a:r>
            <a:r>
              <a:rPr sz="1850" b="1" spc="-60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μας</a:t>
            </a:r>
            <a:endParaRPr sz="18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500" dirty="0">
              <a:latin typeface="Trebuchet MS"/>
              <a:cs typeface="Trebuchet MS"/>
            </a:endParaRPr>
          </a:p>
          <a:p>
            <a:pPr marL="2080260">
              <a:lnSpc>
                <a:spcPct val="100000"/>
              </a:lnSpc>
              <a:spcBef>
                <a:spcPts val="1555"/>
              </a:spcBef>
            </a:pPr>
            <a:r>
              <a:rPr sz="1850" b="1" spc="145" dirty="0">
                <a:latin typeface="Trebuchet MS"/>
                <a:cs typeface="Trebuchet MS"/>
              </a:rPr>
              <a:t>Όλοι</a:t>
            </a:r>
            <a:r>
              <a:rPr sz="1850" b="1" spc="-95" dirty="0">
                <a:latin typeface="Trebuchet MS"/>
                <a:cs typeface="Trebuchet MS"/>
              </a:rPr>
              <a:t> </a:t>
            </a:r>
            <a:r>
              <a:rPr sz="1850" b="1" spc="160" dirty="0">
                <a:latin typeface="Trebuchet MS"/>
                <a:cs typeface="Trebuchet MS"/>
              </a:rPr>
              <a:t>μαζί</a:t>
            </a:r>
            <a:r>
              <a:rPr sz="1850" b="1" spc="-9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αρχίζουμε</a:t>
            </a:r>
            <a:r>
              <a:rPr sz="1850" b="1" spc="-9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να</a:t>
            </a:r>
            <a:endParaRPr sz="1850" dirty="0">
              <a:latin typeface="Trebuchet MS"/>
              <a:cs typeface="Trebuchet MS"/>
            </a:endParaRPr>
          </a:p>
          <a:p>
            <a:pPr marL="2080260" marR="5080">
              <a:lnSpc>
                <a:spcPct val="101400"/>
              </a:lnSpc>
            </a:pPr>
            <a:r>
              <a:rPr sz="1850" b="1" spc="140" dirty="0">
                <a:latin typeface="Trebuchet MS"/>
                <a:cs typeface="Trebuchet MS"/>
              </a:rPr>
              <a:t>ανεβαίνουμε</a:t>
            </a:r>
            <a:r>
              <a:rPr sz="1850" b="1" spc="-9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στον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70" dirty="0">
                <a:latin typeface="Trebuchet MS"/>
                <a:cs typeface="Trebuchet MS"/>
              </a:rPr>
              <a:t>ουρανό.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25" dirty="0">
                <a:latin typeface="Trebuchet MS"/>
                <a:cs typeface="Trebuchet MS"/>
              </a:rPr>
              <a:t>Το </a:t>
            </a:r>
            <a:r>
              <a:rPr sz="1850" b="1" spc="-540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ταξίδι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μας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45" dirty="0">
                <a:latin typeface="Trebuchet MS"/>
                <a:cs typeface="Trebuchet MS"/>
              </a:rPr>
              <a:t>μόλις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άρχισε</a:t>
            </a:r>
            <a:endParaRPr sz="1850" dirty="0">
              <a:latin typeface="Trebuchet MS"/>
              <a:cs typeface="Trebuchet MS"/>
            </a:endParaRPr>
          </a:p>
          <a:p>
            <a:pPr marL="2080260" marR="699135">
              <a:lnSpc>
                <a:spcPct val="101400"/>
              </a:lnSpc>
              <a:spcBef>
                <a:spcPts val="750"/>
              </a:spcBef>
            </a:pPr>
            <a:r>
              <a:rPr sz="1850" b="1" spc="170" dirty="0">
                <a:latin typeface="Trebuchet MS"/>
                <a:cs typeface="Trebuchet MS"/>
              </a:rPr>
              <a:t>Μέχρι</a:t>
            </a:r>
            <a:r>
              <a:rPr sz="1850" b="1" spc="-9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να</a:t>
            </a:r>
            <a:r>
              <a:rPr sz="1850" b="1" spc="-90" dirty="0">
                <a:latin typeface="Trebuchet MS"/>
                <a:cs typeface="Trebuchet MS"/>
              </a:rPr>
              <a:t> </a:t>
            </a:r>
            <a:r>
              <a:rPr sz="1850" b="1" spc="130" dirty="0">
                <a:latin typeface="Trebuchet MS"/>
                <a:cs typeface="Trebuchet MS"/>
              </a:rPr>
              <a:t>φτάσουμε</a:t>
            </a:r>
            <a:r>
              <a:rPr sz="1850" b="1" spc="-9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στα </a:t>
            </a:r>
            <a:r>
              <a:rPr sz="1850" b="1" spc="-540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σύννεφα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654050"/>
            <a:ext cx="8578215" cy="6477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0700" y="730250"/>
            <a:ext cx="3850385" cy="28592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12349" y="4006850"/>
            <a:ext cx="7264400" cy="20646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64"/>
              </a:lnSpc>
              <a:spcBef>
                <a:spcPts val="100"/>
              </a:spcBef>
            </a:pPr>
            <a:r>
              <a:rPr sz="1650" b="1" spc="165" dirty="0">
                <a:latin typeface="Trebuchet MS"/>
                <a:cs typeface="Trebuchet MS"/>
              </a:rPr>
              <a:t>Μαζί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σύννεφα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ταξιδεύουμε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παντού.</a:t>
            </a:r>
            <a:endParaRPr sz="1650" dirty="0">
              <a:latin typeface="Trebuchet MS"/>
              <a:cs typeface="Trebuchet MS"/>
            </a:endParaRPr>
          </a:p>
          <a:p>
            <a:pPr marL="12700" marR="64135">
              <a:lnSpc>
                <a:spcPts val="1950"/>
              </a:lnSpc>
              <a:spcBef>
                <a:spcPts val="75"/>
              </a:spcBef>
            </a:pPr>
            <a:r>
              <a:rPr sz="1650" b="1" spc="100" dirty="0">
                <a:latin typeface="Trebuchet MS"/>
                <a:cs typeface="Trebuchet MS"/>
              </a:rPr>
              <a:t>Περνάμε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πάνω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από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ποτάμια,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60" dirty="0">
                <a:latin typeface="Trebuchet MS"/>
                <a:cs typeface="Trebuchet MS"/>
              </a:rPr>
              <a:t>βουνά,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45" dirty="0">
                <a:latin typeface="Trebuchet MS"/>
                <a:cs typeface="Trebuchet MS"/>
              </a:rPr>
              <a:t>δάση,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65" dirty="0">
                <a:latin typeface="Trebuchet MS"/>
                <a:cs typeface="Trebuchet MS"/>
              </a:rPr>
              <a:t>χωράφια.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Φτάνουμε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στις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μεγάλες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πόλεις,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Εκεί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από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ψηλά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20" dirty="0">
                <a:latin typeface="Trebuchet MS"/>
                <a:cs typeface="Trebuchet MS"/>
              </a:rPr>
              <a:t>βλέπουμε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σπίτια,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65" dirty="0">
                <a:latin typeface="Trebuchet MS"/>
                <a:cs typeface="Trebuchet MS"/>
              </a:rPr>
              <a:t>σχολεία,</a:t>
            </a:r>
            <a:endParaRPr sz="1650" dirty="0">
              <a:latin typeface="Trebuchet MS"/>
              <a:cs typeface="Trebuchet MS"/>
            </a:endParaRPr>
          </a:p>
          <a:p>
            <a:pPr marL="12700" marR="5080">
              <a:lnSpc>
                <a:spcPts val="1950"/>
              </a:lnSpc>
            </a:pPr>
            <a:r>
              <a:rPr sz="1650" b="1" spc="80" dirty="0">
                <a:latin typeface="Trebuchet MS"/>
                <a:cs typeface="Trebuchet MS"/>
              </a:rPr>
              <a:t>τους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δρόμους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αυτοκίνητα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τους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ανθρώπους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πηγαίνουν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στις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δουλειές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τους</a:t>
            </a:r>
            <a:endParaRPr sz="1650" dirty="0">
              <a:latin typeface="Trebuchet MS"/>
              <a:cs typeface="Trebuchet MS"/>
            </a:endParaRPr>
          </a:p>
          <a:p>
            <a:pPr marL="12700" marR="1679575">
              <a:lnSpc>
                <a:spcPts val="1950"/>
              </a:lnSpc>
              <a:spcBef>
                <a:spcPts val="5"/>
              </a:spcBef>
            </a:pPr>
            <a:r>
              <a:rPr sz="1650" b="1" spc="100" dirty="0">
                <a:latin typeface="Trebuchet MS"/>
                <a:cs typeface="Trebuchet MS"/>
              </a:rPr>
              <a:t>Όταν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ο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65" dirty="0">
                <a:latin typeface="Trebuchet MS"/>
                <a:cs typeface="Trebuchet MS"/>
              </a:rPr>
              <a:t>αέρας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δεν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φυσάει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τότε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ταξίδι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σταματά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ξεκουραζόμαστε.</a:t>
            </a:r>
            <a:endParaRPr sz="1650" dirty="0">
              <a:latin typeface="Trebuchet MS"/>
              <a:cs typeface="Trebuchet MS"/>
            </a:endParaRPr>
          </a:p>
          <a:p>
            <a:pPr marL="12700">
              <a:lnSpc>
                <a:spcPts val="1889"/>
              </a:lnSpc>
            </a:pPr>
            <a:r>
              <a:rPr sz="1650" b="1" spc="65" dirty="0">
                <a:latin typeface="Trebuchet MS"/>
                <a:cs typeface="Trebuchet MS"/>
              </a:rPr>
              <a:t>Τι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ωραία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περνάμε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όλοι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μαζί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παρέα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-135" dirty="0">
                <a:latin typeface="Trebuchet MS"/>
                <a:cs typeface="Trebuchet MS"/>
              </a:rPr>
              <a:t>!!!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49"/>
            <a:ext cx="8578215" cy="6781801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31410" y="2559050"/>
            <a:ext cx="7433309" cy="1563248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280035">
              <a:lnSpc>
                <a:spcPts val="1950"/>
              </a:lnSpc>
              <a:spcBef>
                <a:spcPts val="190"/>
              </a:spcBef>
            </a:pPr>
            <a:r>
              <a:rPr sz="1650" b="1" spc="140" dirty="0">
                <a:latin typeface="Trebuchet MS"/>
                <a:cs typeface="Trebuchet MS"/>
              </a:rPr>
              <a:t>Μέχρι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έρθει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ο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Χειμώνας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αρχίσει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30" dirty="0">
                <a:latin typeface="Trebuchet MS"/>
                <a:cs typeface="Trebuchet MS"/>
              </a:rPr>
              <a:t>κρύο.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50" dirty="0">
                <a:latin typeface="Trebuchet MS"/>
                <a:cs typeface="Trebuchet MS"/>
              </a:rPr>
              <a:t>Τότε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αλλάζουμε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χρώμα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γινόμαστε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35" dirty="0">
                <a:latin typeface="Trebuchet MS"/>
                <a:cs typeface="Trebuchet MS"/>
              </a:rPr>
              <a:t>γκρι.</a:t>
            </a:r>
            <a:endParaRPr sz="1650" dirty="0">
              <a:latin typeface="Trebuchet MS"/>
              <a:cs typeface="Trebuchet MS"/>
            </a:endParaRPr>
          </a:p>
          <a:p>
            <a:pPr marL="12700" marR="236220">
              <a:lnSpc>
                <a:spcPts val="1950"/>
              </a:lnSpc>
            </a:pPr>
            <a:r>
              <a:rPr sz="1650" b="1" spc="120" dirty="0">
                <a:latin typeface="Trebuchet MS"/>
                <a:cs typeface="Trebuchet MS"/>
              </a:rPr>
              <a:t>Κάποια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στιγμή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αρχίζουμε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κατεβαίνουμε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είτε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σαν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βροχή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είτε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σαν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χιόνι.</a:t>
            </a:r>
            <a:endParaRPr sz="1650" dirty="0">
              <a:latin typeface="Trebuchet MS"/>
              <a:cs typeface="Trebuchet MS"/>
            </a:endParaRPr>
          </a:p>
          <a:p>
            <a:pPr marL="12700" marR="5080">
              <a:lnSpc>
                <a:spcPts val="1950"/>
              </a:lnSpc>
              <a:spcBef>
                <a:spcPts val="5"/>
              </a:spcBef>
            </a:pP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έτσι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γεμάτοι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από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ωραίες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εικόνες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από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ταξίδι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μας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επιστρέφουμε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60" dirty="0">
                <a:latin typeface="Trebuchet MS"/>
                <a:cs typeface="Trebuchet MS"/>
              </a:rPr>
              <a:t>σπίτι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40" dirty="0">
                <a:latin typeface="Trebuchet MS"/>
                <a:cs typeface="Trebuchet MS"/>
              </a:rPr>
              <a:t>μας,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τη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0" dirty="0">
                <a:latin typeface="Trebuchet MS"/>
                <a:cs typeface="Trebuchet MS"/>
              </a:rPr>
              <a:t>μικρή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μας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λιμνούλα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στους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φίλους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μας</a:t>
            </a:r>
            <a:endParaRPr sz="165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5300" y="577850"/>
            <a:ext cx="2344541" cy="15820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3700" y="4540250"/>
            <a:ext cx="2573277" cy="228735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51500" y="577850"/>
            <a:ext cx="1705987" cy="161068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349250"/>
            <a:ext cx="8578215" cy="6705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70100" y="5753335"/>
            <a:ext cx="4978254" cy="3007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20" dirty="0">
                <a:latin typeface="Trebuchet MS"/>
                <a:cs typeface="Trebuchet MS"/>
              </a:rPr>
              <a:t>το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55" dirty="0">
                <a:latin typeface="Trebuchet MS"/>
                <a:cs typeface="Trebuchet MS"/>
              </a:rPr>
              <a:t>παραμύθι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του</a:t>
            </a:r>
            <a:r>
              <a:rPr sz="1850" b="1" spc="405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Τζούμα</a:t>
            </a:r>
            <a:r>
              <a:rPr sz="1850" b="1" spc="405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Αντώνη</a:t>
            </a:r>
            <a:endParaRPr sz="185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7300" y="1492250"/>
            <a:ext cx="4126956" cy="405075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 rot="10800000" flipV="1">
            <a:off x="2451101" y="726173"/>
            <a:ext cx="5199036" cy="3007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95" dirty="0">
                <a:latin typeface="Trebuchet MS"/>
                <a:cs typeface="Trebuchet MS"/>
              </a:rPr>
              <a:t>"Ο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μπίγκο,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ο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μικρός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πιγκουίνος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φοβάται"</a:t>
            </a:r>
            <a:endParaRPr sz="1850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99300" y="4768850"/>
            <a:ext cx="1448659" cy="1839417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50"/>
            <a:ext cx="8578215" cy="6629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4900" y="1263650"/>
            <a:ext cx="4508001" cy="30116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36679" y="654050"/>
            <a:ext cx="448691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Microsoft Sans Serif"/>
                <a:cs typeface="Microsoft Sans Serif"/>
              </a:rPr>
              <a:t>Ας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75" dirty="0">
                <a:latin typeface="Microsoft Sans Serif"/>
                <a:cs typeface="Microsoft Sans Serif"/>
              </a:rPr>
              <a:t>πάμε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25" dirty="0">
                <a:latin typeface="Microsoft Sans Serif"/>
                <a:cs typeface="Microsoft Sans Serif"/>
              </a:rPr>
              <a:t>στο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75" dirty="0">
                <a:latin typeface="Microsoft Sans Serif"/>
                <a:cs typeface="Microsoft Sans Serif"/>
              </a:rPr>
              <a:t>νότιο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100" dirty="0">
                <a:latin typeface="Microsoft Sans Serif"/>
                <a:cs typeface="Microsoft Sans Serif"/>
              </a:rPr>
              <a:t>πόλο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45" dirty="0">
                <a:latin typeface="Microsoft Sans Serif"/>
                <a:cs typeface="Microsoft Sans Serif"/>
              </a:rPr>
              <a:t>στην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30" dirty="0">
                <a:latin typeface="Microsoft Sans Serif"/>
                <a:cs typeface="Microsoft Sans Serif"/>
              </a:rPr>
              <a:t>Ανταρκτική.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12349" y="4724029"/>
            <a:ext cx="6907530" cy="11296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spc="20" dirty="0">
                <a:latin typeface="Microsoft Sans Serif"/>
                <a:cs typeface="Microsoft Sans Serif"/>
              </a:rPr>
              <a:t>Γεια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σας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95" dirty="0">
                <a:latin typeface="Microsoft Sans Serif"/>
                <a:cs typeface="Microsoft Sans Serif"/>
              </a:rPr>
              <a:t>παιδιά.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65" dirty="0">
                <a:latin typeface="Microsoft Sans Serif"/>
                <a:cs typeface="Microsoft Sans Serif"/>
              </a:rPr>
              <a:t>Είμαι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85" dirty="0">
                <a:latin typeface="Microsoft Sans Serif"/>
                <a:cs typeface="Microsoft Sans Serif"/>
              </a:rPr>
              <a:t>ο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65" dirty="0">
                <a:latin typeface="Microsoft Sans Serif"/>
                <a:cs typeface="Microsoft Sans Serif"/>
              </a:rPr>
              <a:t>Μπίγκο,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85" dirty="0">
                <a:latin typeface="Microsoft Sans Serif"/>
                <a:cs typeface="Microsoft Sans Serif"/>
              </a:rPr>
              <a:t>ο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60" dirty="0">
                <a:latin typeface="Microsoft Sans Serif"/>
                <a:cs typeface="Microsoft Sans Serif"/>
              </a:rPr>
              <a:t>μικρός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75" dirty="0">
                <a:latin typeface="Microsoft Sans Serif"/>
                <a:cs typeface="Microsoft Sans Serif"/>
              </a:rPr>
              <a:t>πιγκουίνος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90" dirty="0">
                <a:latin typeface="Microsoft Sans Serif"/>
                <a:cs typeface="Microsoft Sans Serif"/>
              </a:rPr>
              <a:t>και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60" dirty="0">
                <a:latin typeface="Microsoft Sans Serif"/>
                <a:cs typeface="Microsoft Sans Serif"/>
              </a:rPr>
              <a:t>θα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σας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155" dirty="0">
                <a:latin typeface="Microsoft Sans Serif"/>
                <a:cs typeface="Microsoft Sans Serif"/>
              </a:rPr>
              <a:t>πω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30" dirty="0">
                <a:latin typeface="Microsoft Sans Serif"/>
                <a:cs typeface="Microsoft Sans Serif"/>
              </a:rPr>
              <a:t>ένα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85" dirty="0">
                <a:latin typeface="Microsoft Sans Serif"/>
                <a:cs typeface="Microsoft Sans Serif"/>
              </a:rPr>
              <a:t>παραμύθι.</a:t>
            </a:r>
            <a:endParaRPr sz="1800">
              <a:latin typeface="Microsoft Sans Serif"/>
              <a:cs typeface="Microsoft Sans Serif"/>
            </a:endParaRPr>
          </a:p>
          <a:p>
            <a:pPr marL="12700" marR="215265">
              <a:lnSpc>
                <a:spcPct val="100800"/>
              </a:lnSpc>
            </a:pPr>
            <a:r>
              <a:rPr sz="1800" spc="35" dirty="0">
                <a:latin typeface="Microsoft Sans Serif"/>
                <a:cs typeface="Microsoft Sans Serif"/>
              </a:rPr>
              <a:t>Ζω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15" dirty="0">
                <a:latin typeface="Microsoft Sans Serif"/>
                <a:cs typeface="Microsoft Sans Serif"/>
              </a:rPr>
              <a:t>στους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45" dirty="0">
                <a:latin typeface="Microsoft Sans Serif"/>
                <a:cs typeface="Microsoft Sans Serif"/>
              </a:rPr>
              <a:t>πάγους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85" dirty="0">
                <a:latin typeface="Microsoft Sans Serif"/>
                <a:cs typeface="Microsoft Sans Serif"/>
              </a:rPr>
              <a:t>μαζί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30" dirty="0">
                <a:latin typeface="Microsoft Sans Serif"/>
                <a:cs typeface="Microsoft Sans Serif"/>
              </a:rPr>
              <a:t>με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τους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25" dirty="0">
                <a:latin typeface="Microsoft Sans Serif"/>
                <a:cs typeface="Microsoft Sans Serif"/>
              </a:rPr>
              <a:t>γονείς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55" dirty="0">
                <a:latin typeface="Microsoft Sans Serif"/>
                <a:cs typeface="Microsoft Sans Serif"/>
              </a:rPr>
              <a:t>μου,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τα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70" dirty="0">
                <a:latin typeface="Microsoft Sans Serif"/>
                <a:cs typeface="Microsoft Sans Serif"/>
              </a:rPr>
              <a:t>αδέλφια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95" dirty="0">
                <a:latin typeface="Microsoft Sans Serif"/>
                <a:cs typeface="Microsoft Sans Serif"/>
              </a:rPr>
              <a:t>μου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60" dirty="0">
                <a:latin typeface="Microsoft Sans Serif"/>
                <a:cs typeface="Microsoft Sans Serif"/>
              </a:rPr>
              <a:t>,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τα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55" dirty="0">
                <a:latin typeface="Microsoft Sans Serif"/>
                <a:cs typeface="Microsoft Sans Serif"/>
              </a:rPr>
              <a:t>ξαδέλφια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95" dirty="0">
                <a:latin typeface="Microsoft Sans Serif"/>
                <a:cs typeface="Microsoft Sans Serif"/>
              </a:rPr>
              <a:t>μου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90" dirty="0">
                <a:latin typeface="Microsoft Sans Serif"/>
                <a:cs typeface="Microsoft Sans Serif"/>
              </a:rPr>
              <a:t>και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τους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75" dirty="0">
                <a:latin typeface="Microsoft Sans Serif"/>
                <a:cs typeface="Microsoft Sans Serif"/>
              </a:rPr>
              <a:t>φίλους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15" dirty="0">
                <a:latin typeface="Microsoft Sans Serif"/>
                <a:cs typeface="Microsoft Sans Serif"/>
              </a:rPr>
              <a:t>μας.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50"/>
            <a:ext cx="8578215" cy="6629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8700" y="1187450"/>
            <a:ext cx="4648200" cy="304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60290" y="501649"/>
            <a:ext cx="5142865" cy="56977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110" dirty="0">
                <a:latin typeface="Trebuchet MS"/>
                <a:cs typeface="Trebuchet MS"/>
              </a:rPr>
              <a:t>Είμαστε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20" dirty="0">
                <a:latin typeface="Trebuchet MS"/>
                <a:cs typeface="Trebuchet MS"/>
              </a:rPr>
              <a:t>πάρα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35" dirty="0">
                <a:latin typeface="Trebuchet MS"/>
                <a:cs typeface="Trebuchet MS"/>
              </a:rPr>
              <a:t>πολλοί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95" dirty="0">
                <a:latin typeface="Trebuchet MS"/>
                <a:cs typeface="Trebuchet MS"/>
              </a:rPr>
              <a:t>αλλά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90" dirty="0">
                <a:latin typeface="Trebuchet MS"/>
                <a:cs typeface="Trebuchet MS"/>
              </a:rPr>
              <a:t>δεν</a:t>
            </a:r>
            <a:r>
              <a:rPr sz="1800" b="1" spc="-70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μας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30" dirty="0">
                <a:latin typeface="Trebuchet MS"/>
                <a:cs typeface="Trebuchet MS"/>
              </a:rPr>
              <a:t>πειράζει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spc="125" dirty="0">
                <a:latin typeface="Trebuchet MS"/>
                <a:cs typeface="Trebuchet MS"/>
              </a:rPr>
              <a:t>γιατί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25" dirty="0">
                <a:latin typeface="Trebuchet MS"/>
                <a:cs typeface="Trebuchet MS"/>
              </a:rPr>
              <a:t>περνάμε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70" dirty="0">
                <a:latin typeface="Trebuchet MS"/>
                <a:cs typeface="Trebuchet MS"/>
              </a:rPr>
              <a:t>ωραία.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2900" y="4768850"/>
            <a:ext cx="2411256" cy="161068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685914" y="4905115"/>
            <a:ext cx="4000500" cy="5765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130" dirty="0">
                <a:latin typeface="Trebuchet MS"/>
                <a:cs typeface="Trebuchet MS"/>
              </a:rPr>
              <a:t>πηγαίνω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90" dirty="0">
                <a:latin typeface="Trebuchet MS"/>
                <a:cs typeface="Trebuchet MS"/>
              </a:rPr>
              <a:t>βόλτες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45" dirty="0">
                <a:latin typeface="Trebuchet MS"/>
                <a:cs typeface="Trebuchet MS"/>
              </a:rPr>
              <a:t>με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20" dirty="0">
                <a:latin typeface="Trebuchet MS"/>
                <a:cs typeface="Trebuchet MS"/>
              </a:rPr>
              <a:t>τη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50" dirty="0">
                <a:latin typeface="Trebuchet MS"/>
                <a:cs typeface="Trebuchet MS"/>
              </a:rPr>
              <a:t>μαμά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30" dirty="0">
                <a:latin typeface="Trebuchet MS"/>
                <a:cs typeface="Trebuchet MS"/>
              </a:rPr>
              <a:t>και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το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180" dirty="0">
                <a:latin typeface="Trebuchet MS"/>
                <a:cs typeface="Trebuchet MS"/>
              </a:rPr>
              <a:t>μπαμπά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0"/>
            <a:ext cx="8578215" cy="643382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5504" y="4153661"/>
            <a:ext cx="3125122" cy="200487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57903" y="515384"/>
            <a:ext cx="8197215" cy="3201670"/>
            <a:chOff x="1057903" y="515384"/>
            <a:chExt cx="8197215" cy="32016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903" y="740022"/>
              <a:ext cx="2730825" cy="18080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21649" y="2287357"/>
              <a:ext cx="2821074" cy="14295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7444" y="515384"/>
              <a:ext cx="2917269" cy="213341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078109" y="3675667"/>
            <a:ext cx="1171575" cy="3803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00" b="1" spc="195" dirty="0">
                <a:latin typeface="Trebuchet MS"/>
                <a:cs typeface="Trebuchet MS"/>
              </a:rPr>
              <a:t>πηδάμε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0979" y="273223"/>
            <a:ext cx="30473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50" dirty="0">
                <a:latin typeface="Trebuchet MS"/>
                <a:cs typeface="Trebuchet MS"/>
              </a:rPr>
              <a:t>παίζω</a:t>
            </a:r>
            <a:r>
              <a:rPr sz="1800" b="1" spc="-90" dirty="0">
                <a:latin typeface="Trebuchet MS"/>
                <a:cs typeface="Trebuchet MS"/>
              </a:rPr>
              <a:t> </a:t>
            </a:r>
            <a:r>
              <a:rPr sz="1800" b="1" spc="145" dirty="0">
                <a:latin typeface="Trebuchet MS"/>
                <a:cs typeface="Trebuchet MS"/>
              </a:rPr>
              <a:t>με</a:t>
            </a:r>
            <a:r>
              <a:rPr sz="1800" b="1" spc="-90" dirty="0">
                <a:latin typeface="Trebuchet MS"/>
                <a:cs typeface="Trebuchet MS"/>
              </a:rPr>
              <a:t> </a:t>
            </a:r>
            <a:r>
              <a:rPr sz="1800" b="1" spc="90" dirty="0">
                <a:latin typeface="Trebuchet MS"/>
                <a:cs typeface="Trebuchet MS"/>
              </a:rPr>
              <a:t>τους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φίλους</a:t>
            </a:r>
            <a:r>
              <a:rPr sz="1800" b="1" spc="-90" dirty="0">
                <a:latin typeface="Trebuchet MS"/>
                <a:cs typeface="Trebuchet MS"/>
              </a:rPr>
              <a:t> </a:t>
            </a:r>
            <a:r>
              <a:rPr sz="1800" b="1" spc="135" dirty="0">
                <a:latin typeface="Trebuchet MS"/>
                <a:cs typeface="Trebuchet MS"/>
              </a:rPr>
              <a:t>μου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28443" y="1760005"/>
            <a:ext cx="149606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114" dirty="0">
                <a:latin typeface="Trebuchet MS"/>
                <a:cs typeface="Trebuchet MS"/>
              </a:rPr>
              <a:t>χορεύουμε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44249" y="263692"/>
            <a:ext cx="1398270" cy="311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55" dirty="0">
                <a:latin typeface="Trebuchet MS"/>
                <a:cs typeface="Trebuchet MS"/>
              </a:rPr>
              <a:t>κολυμπάμε</a:t>
            </a:r>
            <a:endParaRPr sz="185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3875" y="3937930"/>
            <a:ext cx="2939091" cy="224568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30979" y="3751913"/>
            <a:ext cx="2458720" cy="311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30" dirty="0">
                <a:latin typeface="Trebuchet MS"/>
                <a:cs typeface="Trebuchet MS"/>
              </a:rPr>
              <a:t>κάνουμε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τσουλήθρα</a:t>
            </a:r>
            <a:endParaRPr sz="18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349250"/>
            <a:ext cx="8578215" cy="6553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1500" y="4464050"/>
            <a:ext cx="2883974" cy="21727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5300" y="806450"/>
            <a:ext cx="3859916" cy="26399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638980" y="3702050"/>
            <a:ext cx="3593465" cy="5872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120" dirty="0">
                <a:latin typeface="Trebuchet MS"/>
                <a:cs typeface="Trebuchet MS"/>
              </a:rPr>
              <a:t>όταν</a:t>
            </a:r>
            <a:r>
              <a:rPr sz="1850" b="1" spc="-105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βαριόμαστε</a:t>
            </a:r>
            <a:r>
              <a:rPr sz="1850" b="1" spc="-105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φτιάχνουμε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χιονάνθρωπους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273049"/>
            <a:ext cx="8578215" cy="6781801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26860" y="473375"/>
            <a:ext cx="6456680" cy="52514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105" dirty="0">
                <a:latin typeface="Trebuchet MS"/>
                <a:cs typeface="Trebuchet MS"/>
              </a:rPr>
              <a:t>ή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καλούμε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τους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φίλους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μας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ζουν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αυτοί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σε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παγωμένα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μέρη</a:t>
            </a:r>
            <a:endParaRPr sz="16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5518" y="1477256"/>
            <a:ext cx="2630461" cy="174411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6699" y="1038844"/>
            <a:ext cx="2944973" cy="206815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2558" y="3659790"/>
            <a:ext cx="3116525" cy="211580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56229" y="3802737"/>
            <a:ext cx="2935442" cy="217299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273050"/>
            <a:ext cx="8578215" cy="6858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6300" y="654050"/>
            <a:ext cx="5537312" cy="36883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22023" y="4743090"/>
            <a:ext cx="6580505" cy="5765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100" dirty="0">
                <a:latin typeface="Trebuchet MS"/>
                <a:cs typeface="Trebuchet MS"/>
              </a:rPr>
              <a:t>τότε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85" dirty="0">
                <a:latin typeface="Trebuchet MS"/>
                <a:cs typeface="Trebuchet MS"/>
              </a:rPr>
              <a:t>ο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60" dirty="0">
                <a:latin typeface="Trebuchet MS"/>
                <a:cs typeface="Trebuchet MS"/>
              </a:rPr>
              <a:t>μπαμπάς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60" dirty="0">
                <a:latin typeface="Trebuchet MS"/>
                <a:cs typeface="Trebuchet MS"/>
              </a:rPr>
              <a:t>πάει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για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5" dirty="0">
                <a:latin typeface="Trebuchet MS"/>
                <a:cs typeface="Trebuchet MS"/>
              </a:rPr>
              <a:t>ψάρεμα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για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να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90" dirty="0">
                <a:latin typeface="Trebuchet MS"/>
                <a:cs typeface="Trebuchet MS"/>
              </a:rPr>
              <a:t>τους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κάνουμε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το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spc="120" dirty="0">
                <a:latin typeface="Trebuchet MS"/>
                <a:cs typeface="Trebuchet MS"/>
              </a:rPr>
              <a:t>τραπέζι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901" y="654050"/>
            <a:ext cx="8785218" cy="64008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FDB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54067" y="5654229"/>
            <a:ext cx="1917064" cy="521334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350" b="1" spc="80" dirty="0">
                <a:latin typeface="Trebuchet MS"/>
                <a:cs typeface="Trebuchet MS"/>
              </a:rPr>
              <a:t>σχολική</a:t>
            </a:r>
            <a:r>
              <a:rPr sz="1350" b="1" spc="-85" dirty="0">
                <a:latin typeface="Trebuchet MS"/>
                <a:cs typeface="Trebuchet MS"/>
              </a:rPr>
              <a:t> </a:t>
            </a:r>
            <a:r>
              <a:rPr sz="1350" b="1" spc="75" dirty="0">
                <a:latin typeface="Trebuchet MS"/>
                <a:cs typeface="Trebuchet MS"/>
              </a:rPr>
              <a:t>χρονιά</a:t>
            </a:r>
            <a:r>
              <a:rPr sz="1350" b="1" spc="250" dirty="0">
                <a:latin typeface="Trebuchet MS"/>
                <a:cs typeface="Trebuchet MS"/>
              </a:rPr>
              <a:t> </a:t>
            </a:r>
            <a:r>
              <a:rPr sz="1350" b="1" spc="-30" dirty="0">
                <a:latin typeface="Trebuchet MS"/>
                <a:cs typeface="Trebuchet MS"/>
              </a:rPr>
              <a:t>2022-</a:t>
            </a:r>
            <a:endParaRPr sz="13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350" b="1" spc="-25" dirty="0">
                <a:latin typeface="Trebuchet MS"/>
                <a:cs typeface="Trebuchet MS"/>
              </a:rPr>
              <a:t>2023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27004" y="940365"/>
            <a:ext cx="4690110" cy="7327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8900" marR="5080" indent="-76835">
              <a:lnSpc>
                <a:spcPct val="100600"/>
              </a:lnSpc>
              <a:spcBef>
                <a:spcPts val="110"/>
              </a:spcBef>
            </a:pPr>
            <a:r>
              <a:rPr sz="2300" spc="135" dirty="0"/>
              <a:t>ΠΕΡΙΒΑΛΛΟΝΤΙΚΟ</a:t>
            </a:r>
            <a:r>
              <a:rPr sz="2300" spc="-105" dirty="0"/>
              <a:t> </a:t>
            </a:r>
            <a:r>
              <a:rPr sz="2300" spc="215" dirty="0"/>
              <a:t>ΠΡΟΓΡΑΜΜΑ </a:t>
            </a:r>
            <a:r>
              <a:rPr sz="2300" spc="-680" dirty="0"/>
              <a:t> </a:t>
            </a:r>
            <a:r>
              <a:rPr sz="2300" spc="140" dirty="0"/>
              <a:t>"ΝΕΡΟ-</a:t>
            </a:r>
            <a:r>
              <a:rPr sz="2300" spc="-95" dirty="0"/>
              <a:t> </a:t>
            </a:r>
            <a:r>
              <a:rPr sz="2300" spc="165" dirty="0"/>
              <a:t>ΠΗΓΗ</a:t>
            </a:r>
            <a:r>
              <a:rPr sz="2300" spc="-95" dirty="0"/>
              <a:t> </a:t>
            </a:r>
            <a:r>
              <a:rPr sz="2300" spc="170" dirty="0"/>
              <a:t>ΖΩΗΣ"</a:t>
            </a:r>
            <a:endParaRPr sz="23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64034" y="2125336"/>
            <a:ext cx="4668666" cy="287211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77850"/>
            <a:ext cx="8578215" cy="6705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6900" y="654050"/>
            <a:ext cx="3459629" cy="20110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0700" y="4464050"/>
            <a:ext cx="3354791" cy="203003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12349" y="3168650"/>
            <a:ext cx="7529830" cy="795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64"/>
              </a:lnSpc>
              <a:spcBef>
                <a:spcPts val="100"/>
              </a:spcBef>
            </a:pPr>
            <a:r>
              <a:rPr sz="1650" b="1" spc="114" dirty="0">
                <a:latin typeface="Trebuchet MS"/>
                <a:cs typeface="Trebuchet MS"/>
              </a:rPr>
              <a:t>Μερικές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55" dirty="0">
                <a:latin typeface="Trebuchet MS"/>
                <a:cs typeface="Trebuchet MS"/>
              </a:rPr>
              <a:t>φορές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έρχονται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κάποιοι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άνθρωποι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μας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βγάζουν</a:t>
            </a:r>
            <a:endParaRPr sz="1650" dirty="0">
              <a:latin typeface="Trebuchet MS"/>
              <a:cs typeface="Trebuchet MS"/>
            </a:endParaRPr>
          </a:p>
          <a:p>
            <a:pPr marL="12700" marR="5080">
              <a:lnSpc>
                <a:spcPts val="1950"/>
              </a:lnSpc>
              <a:spcBef>
                <a:spcPts val="75"/>
              </a:spcBef>
            </a:pPr>
            <a:r>
              <a:rPr sz="1650" b="1" spc="45" dirty="0">
                <a:latin typeface="Trebuchet MS"/>
                <a:cs typeface="Trebuchet MS"/>
              </a:rPr>
              <a:t>φωτογραφίες..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Ερευνητές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τους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40" dirty="0">
                <a:latin typeface="Trebuchet MS"/>
                <a:cs typeface="Trebuchet MS"/>
              </a:rPr>
              <a:t>λένε.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50" dirty="0">
                <a:latin typeface="Trebuchet MS"/>
                <a:cs typeface="Trebuchet MS"/>
              </a:rPr>
              <a:t>Τότε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εμείς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γινόμαστε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μοντέλα</a:t>
            </a:r>
            <a:r>
              <a:rPr sz="1650" b="1" spc="-6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20" dirty="0">
                <a:latin typeface="Trebuchet MS"/>
                <a:cs typeface="Trebuchet MS"/>
              </a:rPr>
              <a:t>καμαρώνουμε......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50"/>
            <a:ext cx="8578215" cy="600837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7300" y="1035051"/>
            <a:ext cx="2716237" cy="3429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4436" y="3106982"/>
            <a:ext cx="4269464" cy="27286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69389" y="835532"/>
            <a:ext cx="3761740" cy="11296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125" dirty="0">
                <a:latin typeface="Trebuchet MS"/>
                <a:cs typeface="Trebuchet MS"/>
              </a:rPr>
              <a:t>Μερικές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65" dirty="0">
                <a:latin typeface="Trebuchet MS"/>
                <a:cs typeface="Trebuchet MS"/>
              </a:rPr>
              <a:t>φορές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πηγαίνουμε,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όλη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120" dirty="0">
                <a:latin typeface="Trebuchet MS"/>
                <a:cs typeface="Trebuchet MS"/>
              </a:rPr>
              <a:t>η </a:t>
            </a:r>
            <a:r>
              <a:rPr sz="1800" b="1" spc="80" dirty="0">
                <a:latin typeface="Trebuchet MS"/>
                <a:cs typeface="Trebuchet MS"/>
              </a:rPr>
              <a:t>οικογένεια, </a:t>
            </a:r>
            <a:r>
              <a:rPr sz="1800" b="1" spc="130" dirty="0">
                <a:latin typeface="Trebuchet MS"/>
                <a:cs typeface="Trebuchet MS"/>
              </a:rPr>
              <a:t>επίσκεψη </a:t>
            </a:r>
            <a:r>
              <a:rPr sz="1800" b="1" spc="100" dirty="0">
                <a:latin typeface="Trebuchet MS"/>
                <a:cs typeface="Trebuchet MS"/>
              </a:rPr>
              <a:t>στο </a:t>
            </a:r>
            <a:r>
              <a:rPr sz="1800" b="1" spc="105" dirty="0">
                <a:latin typeface="Trebuchet MS"/>
                <a:cs typeface="Trebuchet MS"/>
              </a:rPr>
              <a:t> </a:t>
            </a:r>
            <a:r>
              <a:rPr sz="1800" b="1" spc="175" dirty="0">
                <a:latin typeface="Trebuchet MS"/>
                <a:cs typeface="Trebuchet MS"/>
              </a:rPr>
              <a:t>σπίτι </a:t>
            </a:r>
            <a:r>
              <a:rPr sz="1800" b="1" spc="125" dirty="0">
                <a:latin typeface="Trebuchet MS"/>
                <a:cs typeface="Trebuchet MS"/>
              </a:rPr>
              <a:t>των φίλων </a:t>
            </a:r>
            <a:r>
              <a:rPr sz="1800" b="1" spc="110" dirty="0">
                <a:latin typeface="Trebuchet MS"/>
                <a:cs typeface="Trebuchet MS"/>
              </a:rPr>
              <a:t>μας </a:t>
            </a:r>
            <a:r>
              <a:rPr sz="1800" b="1" spc="125" dirty="0">
                <a:latin typeface="Trebuchet MS"/>
                <a:cs typeface="Trebuchet MS"/>
              </a:rPr>
              <a:t>των </a:t>
            </a:r>
            <a:r>
              <a:rPr sz="1800" b="1" spc="130" dirty="0">
                <a:latin typeface="Trebuchet MS"/>
                <a:cs typeface="Trebuchet MS"/>
              </a:rPr>
              <a:t> </a:t>
            </a:r>
            <a:r>
              <a:rPr sz="1800" b="1" spc="120" dirty="0">
                <a:latin typeface="Trebuchet MS"/>
                <a:cs typeface="Trebuchet MS"/>
              </a:rPr>
              <a:t>Εσκιμώων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300" y="273050"/>
            <a:ext cx="8578215" cy="6477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7395" y="581382"/>
            <a:ext cx="3164178" cy="197284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6700" y="4159250"/>
            <a:ext cx="3593058" cy="20204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279901" y="2711450"/>
            <a:ext cx="4452862" cy="79380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190"/>
              </a:spcBef>
            </a:pPr>
            <a:r>
              <a:rPr sz="1650" b="1" spc="155" dirty="0">
                <a:latin typeface="Trebuchet MS"/>
                <a:cs typeface="Trebuchet MS"/>
              </a:rPr>
              <a:t>μια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μέρα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άρχισε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μεγάλη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χιονοθύελλα.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Μαζευτήκαμε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κοντά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ένας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στον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άλλο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ζεσταθούμε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45" dirty="0">
                <a:latin typeface="Trebuchet MS"/>
                <a:cs typeface="Trebuchet MS"/>
              </a:rPr>
              <a:t>λίγο.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273050"/>
            <a:ext cx="8578215" cy="6705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41085" y="435232"/>
            <a:ext cx="624141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25" dirty="0">
                <a:latin typeface="Trebuchet MS"/>
                <a:cs typeface="Trebuchet MS"/>
              </a:rPr>
              <a:t>Όμως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υπάρχουν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οι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δύσκολες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dirty="0">
                <a:latin typeface="Trebuchet MS"/>
                <a:cs typeface="Trebuchet MS"/>
              </a:rPr>
              <a:t>μέρες........πολύ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δύσκολες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-120" dirty="0">
                <a:latin typeface="Trebuchet MS"/>
                <a:cs typeface="Trebuchet MS"/>
              </a:rPr>
              <a:t>!!!!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5127" y="5073650"/>
            <a:ext cx="6033770" cy="5520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25" dirty="0">
                <a:latin typeface="Trebuchet MS"/>
                <a:cs typeface="Trebuchet MS"/>
              </a:rPr>
              <a:t>Είναι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οι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μέρες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55" dirty="0">
                <a:latin typeface="Trebuchet MS"/>
                <a:cs typeface="Trebuchet MS"/>
              </a:rPr>
              <a:t>που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έρχεται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χιονοθύελλα.</a:t>
            </a:r>
            <a:endParaRPr sz="17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700" b="1" spc="25" dirty="0">
                <a:latin typeface="Trebuchet MS"/>
                <a:cs typeface="Trebuchet MS"/>
              </a:rPr>
              <a:t>Το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κρύο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είναι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τσουχτερό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και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η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παγωνιά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δεν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αντέχεται</a:t>
            </a:r>
            <a:endParaRPr sz="17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1724" y="1035050"/>
            <a:ext cx="5459575" cy="36576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50"/>
            <a:ext cx="8578215" cy="6629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8700" y="730250"/>
            <a:ext cx="5689803" cy="35549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22023" y="4768850"/>
            <a:ext cx="6805295" cy="11622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38605">
              <a:lnSpc>
                <a:spcPct val="101400"/>
              </a:lnSpc>
              <a:spcBef>
                <a:spcPts val="95"/>
              </a:spcBef>
            </a:pPr>
            <a:r>
              <a:rPr sz="1850" b="1" spc="70" dirty="0">
                <a:latin typeface="Trebuchet MS"/>
                <a:cs typeface="Trebuchet MS"/>
              </a:rPr>
              <a:t>Τότε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30" dirty="0">
                <a:latin typeface="Trebuchet MS"/>
                <a:cs typeface="Trebuchet MS"/>
              </a:rPr>
              <a:t>μαζευόμαστε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όλοι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60" dirty="0">
                <a:latin typeface="Trebuchet MS"/>
                <a:cs typeface="Trebuchet MS"/>
              </a:rPr>
              <a:t>μαζί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αγκαλιά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για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να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προστατευτούμε.</a:t>
            </a:r>
            <a:endParaRPr sz="1850" dirty="0">
              <a:latin typeface="Trebuchet MS"/>
              <a:cs typeface="Trebuchet MS"/>
            </a:endParaRPr>
          </a:p>
          <a:p>
            <a:pPr marL="12700" marR="5080">
              <a:lnSpc>
                <a:spcPct val="101400"/>
              </a:lnSpc>
            </a:pPr>
            <a:r>
              <a:rPr sz="1850" b="1" spc="110" dirty="0">
                <a:latin typeface="Trebuchet MS"/>
                <a:cs typeface="Trebuchet MS"/>
              </a:rPr>
              <a:t>Αυτές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65" dirty="0">
                <a:latin typeface="Trebuchet MS"/>
                <a:cs typeface="Trebuchet MS"/>
              </a:rPr>
              <a:t>οι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05" dirty="0">
                <a:latin typeface="Trebuchet MS"/>
                <a:cs typeface="Trebuchet MS"/>
              </a:rPr>
              <a:t>μέρες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δεν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55" dirty="0">
                <a:latin typeface="Trebuchet MS"/>
                <a:cs typeface="Trebuchet MS"/>
              </a:rPr>
              <a:t>μου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αρέσουν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80" dirty="0">
                <a:latin typeface="Trebuchet MS"/>
                <a:cs typeface="Trebuchet MS"/>
              </a:rPr>
              <a:t>καθόλου,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υποφέρω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60" dirty="0">
                <a:latin typeface="Trebuchet MS"/>
                <a:cs typeface="Trebuchet MS"/>
              </a:rPr>
              <a:t>από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το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κρύο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45" dirty="0">
                <a:latin typeface="Trebuchet MS"/>
                <a:cs typeface="Trebuchet MS"/>
              </a:rPr>
              <a:t>και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δεν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55" dirty="0">
                <a:latin typeface="Trebuchet MS"/>
                <a:cs typeface="Trebuchet MS"/>
              </a:rPr>
              <a:t>μπορούμε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να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50" dirty="0">
                <a:latin typeface="Trebuchet MS"/>
                <a:cs typeface="Trebuchet MS"/>
              </a:rPr>
              <a:t>παίξουμε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273050"/>
            <a:ext cx="8578215" cy="6477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5816" y="2101850"/>
            <a:ext cx="800227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50" spc="275" dirty="0"/>
              <a:t>Μια</a:t>
            </a:r>
            <a:r>
              <a:rPr sz="2250" spc="-95" dirty="0"/>
              <a:t> </a:t>
            </a:r>
            <a:r>
              <a:rPr sz="2250" spc="135" dirty="0"/>
              <a:t>μέρα</a:t>
            </a:r>
            <a:r>
              <a:rPr sz="2250" spc="-95" dirty="0"/>
              <a:t> </a:t>
            </a:r>
            <a:r>
              <a:rPr sz="2250" spc="120" dirty="0"/>
              <a:t>έγινε</a:t>
            </a:r>
            <a:r>
              <a:rPr sz="2250" spc="-90" dirty="0"/>
              <a:t> </a:t>
            </a:r>
            <a:r>
              <a:rPr sz="2250" spc="155" dirty="0"/>
              <a:t>κάτι</a:t>
            </a:r>
            <a:r>
              <a:rPr sz="2250" spc="-95" dirty="0"/>
              <a:t> </a:t>
            </a:r>
            <a:r>
              <a:rPr sz="2250" spc="80" dirty="0"/>
              <a:t>τρομερό.</a:t>
            </a:r>
            <a:r>
              <a:rPr sz="2250" spc="-90" dirty="0"/>
              <a:t> </a:t>
            </a:r>
            <a:r>
              <a:rPr sz="2250" spc="105" dirty="0"/>
              <a:t>Είχε</a:t>
            </a:r>
            <a:r>
              <a:rPr sz="2250" spc="-95" dirty="0"/>
              <a:t> </a:t>
            </a:r>
            <a:r>
              <a:rPr sz="2250" spc="125" dirty="0"/>
              <a:t>έρθει</a:t>
            </a:r>
            <a:r>
              <a:rPr sz="2250" spc="-95" dirty="0"/>
              <a:t> </a:t>
            </a:r>
            <a:r>
              <a:rPr sz="2250" spc="150" dirty="0"/>
              <a:t>η</a:t>
            </a:r>
            <a:r>
              <a:rPr sz="2250" spc="-90" dirty="0"/>
              <a:t> </a:t>
            </a:r>
            <a:r>
              <a:rPr sz="2250" spc="90" dirty="0"/>
              <a:t>άνοιξη,</a:t>
            </a:r>
            <a:r>
              <a:rPr sz="2250" spc="-95" dirty="0"/>
              <a:t> </a:t>
            </a:r>
            <a:r>
              <a:rPr sz="2250" spc="140" dirty="0"/>
              <a:t>ήταν </a:t>
            </a:r>
            <a:r>
              <a:rPr sz="2250" spc="-660" dirty="0"/>
              <a:t> </a:t>
            </a:r>
            <a:r>
              <a:rPr sz="2250" spc="165" dirty="0"/>
              <a:t>μεσημέρι </a:t>
            </a:r>
            <a:r>
              <a:rPr sz="2250" spc="160" dirty="0"/>
              <a:t>και </a:t>
            </a:r>
            <a:r>
              <a:rPr sz="2250" spc="150" dirty="0"/>
              <a:t>όλοι </a:t>
            </a:r>
            <a:r>
              <a:rPr sz="2250" spc="95" dirty="0"/>
              <a:t>ξεκουραζόμαστε. </a:t>
            </a:r>
            <a:r>
              <a:rPr sz="2250" spc="130" dirty="0"/>
              <a:t>Επικρατούσε </a:t>
            </a:r>
            <a:r>
              <a:rPr sz="2250" spc="135" dirty="0"/>
              <a:t> </a:t>
            </a:r>
            <a:r>
              <a:rPr sz="2250" spc="125" dirty="0"/>
              <a:t>μεγάλη </a:t>
            </a:r>
            <a:r>
              <a:rPr sz="2250" spc="145" dirty="0"/>
              <a:t>ησυχία </a:t>
            </a:r>
            <a:r>
              <a:rPr sz="2250" spc="160" dirty="0"/>
              <a:t>και </a:t>
            </a:r>
            <a:r>
              <a:rPr sz="2250" spc="125" dirty="0"/>
              <a:t>ξαφνικά </a:t>
            </a:r>
            <a:r>
              <a:rPr sz="2250" spc="135" dirty="0"/>
              <a:t>ακούσαμε </a:t>
            </a:r>
            <a:r>
              <a:rPr sz="2250" spc="120" dirty="0"/>
              <a:t>ένα μεγάλο </a:t>
            </a:r>
            <a:r>
              <a:rPr sz="2250" spc="125" dirty="0"/>
              <a:t> </a:t>
            </a:r>
            <a:r>
              <a:rPr sz="2250" spc="70" dirty="0"/>
              <a:t>θόρυβο.</a:t>
            </a:r>
            <a:r>
              <a:rPr sz="2250" spc="-100" dirty="0"/>
              <a:t> </a:t>
            </a:r>
            <a:r>
              <a:rPr sz="2250" spc="125" dirty="0"/>
              <a:t>Σηκωθήκαμε</a:t>
            </a:r>
            <a:r>
              <a:rPr sz="2250" spc="-95" dirty="0"/>
              <a:t> </a:t>
            </a:r>
            <a:r>
              <a:rPr sz="2250" spc="160" dirty="0"/>
              <a:t>και</a:t>
            </a:r>
            <a:r>
              <a:rPr sz="2250" spc="-95" dirty="0"/>
              <a:t> </a:t>
            </a:r>
            <a:r>
              <a:rPr sz="2250" spc="204" dirty="0"/>
              <a:t>τι</a:t>
            </a:r>
            <a:r>
              <a:rPr sz="2250" spc="-95" dirty="0"/>
              <a:t> </a:t>
            </a:r>
            <a:r>
              <a:rPr sz="2250" spc="125" dirty="0"/>
              <a:t>να</a:t>
            </a:r>
            <a:r>
              <a:rPr sz="2250" spc="-95" dirty="0"/>
              <a:t> </a:t>
            </a:r>
            <a:r>
              <a:rPr sz="2250" spc="90" dirty="0"/>
              <a:t>δούμε.</a:t>
            </a:r>
            <a:endParaRPr sz="225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349250"/>
            <a:ext cx="8578215" cy="6553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1582" y="409813"/>
            <a:ext cx="6538031" cy="36693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03106" y="4628734"/>
            <a:ext cx="5897245" cy="883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50" dirty="0">
                <a:latin typeface="Trebuchet MS"/>
                <a:cs typeface="Trebuchet MS"/>
              </a:rPr>
              <a:t>Ένα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μεγάλο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60" dirty="0">
                <a:latin typeface="Trebuchet MS"/>
                <a:cs typeface="Trebuchet MS"/>
              </a:rPr>
              <a:t>κομμάτι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πάγου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05" dirty="0">
                <a:latin typeface="Trebuchet MS"/>
                <a:cs typeface="Trebuchet MS"/>
              </a:rPr>
              <a:t>ξεκόλλησε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45" dirty="0">
                <a:latin typeface="Trebuchet MS"/>
                <a:cs typeface="Trebuchet MS"/>
              </a:rPr>
              <a:t>και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90" dirty="0">
                <a:latin typeface="Trebuchet MS"/>
                <a:cs typeface="Trebuchet MS"/>
              </a:rPr>
              <a:t>έφυγε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μακριά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60" dirty="0">
                <a:latin typeface="Trebuchet MS"/>
                <a:cs typeface="Trebuchet MS"/>
              </a:rPr>
              <a:t>μας.</a:t>
            </a:r>
            <a:endParaRPr sz="1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850" b="1" spc="145" dirty="0">
                <a:latin typeface="Trebuchet MS"/>
                <a:cs typeface="Trebuchet MS"/>
              </a:rPr>
              <a:t>Όλοι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μας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τρομάξαμε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τόσο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95" dirty="0">
                <a:latin typeface="Trebuchet MS"/>
                <a:cs typeface="Trebuchet MS"/>
              </a:rPr>
              <a:t>πολύ.</a:t>
            </a:r>
            <a:endParaRPr sz="18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273050"/>
            <a:ext cx="8578215" cy="6553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6601" y="324016"/>
            <a:ext cx="6757237" cy="38408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64552" y="4638248"/>
            <a:ext cx="7292975" cy="10890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50" dirty="0">
                <a:latin typeface="Trebuchet MS"/>
                <a:cs typeface="Trebuchet MS"/>
              </a:rPr>
              <a:t>Κάποιοι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40" dirty="0">
                <a:latin typeface="Trebuchet MS"/>
                <a:cs typeface="Trebuchet MS"/>
              </a:rPr>
              <a:t>φίλοι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μας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είχαν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5" dirty="0">
                <a:latin typeface="Trebuchet MS"/>
                <a:cs typeface="Trebuchet MS"/>
              </a:rPr>
              <a:t>μείνει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5" dirty="0">
                <a:latin typeface="Trebuchet MS"/>
                <a:cs typeface="Trebuchet MS"/>
              </a:rPr>
              <a:t>πάνω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στο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κομμάτι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του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πάγου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5" dirty="0">
                <a:latin typeface="Trebuchet MS"/>
                <a:cs typeface="Trebuchet MS"/>
              </a:rPr>
              <a:t>που </a:t>
            </a:r>
            <a:r>
              <a:rPr sz="1700" b="1" spc="-495" dirty="0">
                <a:latin typeface="Trebuchet MS"/>
                <a:cs typeface="Trebuchet MS"/>
              </a:rPr>
              <a:t> </a:t>
            </a:r>
            <a:r>
              <a:rPr sz="1700" b="1" spc="75" dirty="0">
                <a:latin typeface="Trebuchet MS"/>
                <a:cs typeface="Trebuchet MS"/>
              </a:rPr>
              <a:t>ξεκόλλησε.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80" dirty="0">
                <a:latin typeface="Trebuchet MS"/>
                <a:cs typeface="Trebuchet MS"/>
              </a:rPr>
              <a:t>Τι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5" dirty="0">
                <a:latin typeface="Trebuchet MS"/>
                <a:cs typeface="Trebuchet MS"/>
              </a:rPr>
              <a:t>θα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70" dirty="0">
                <a:latin typeface="Trebuchet MS"/>
                <a:cs typeface="Trebuchet MS"/>
              </a:rPr>
              <a:t>έκαναν;</a:t>
            </a:r>
            <a:endParaRPr sz="1700">
              <a:latin typeface="Trebuchet MS"/>
              <a:cs typeface="Trebuchet MS"/>
            </a:endParaRPr>
          </a:p>
          <a:p>
            <a:pPr marL="12700" marR="185420">
              <a:lnSpc>
                <a:spcPct val="103000"/>
              </a:lnSpc>
            </a:pPr>
            <a:r>
              <a:rPr sz="1700" b="1" spc="130" dirty="0">
                <a:latin typeface="Trebuchet MS"/>
                <a:cs typeface="Trebuchet MS"/>
              </a:rPr>
              <a:t>Θα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60" dirty="0">
                <a:latin typeface="Trebuchet MS"/>
                <a:cs typeface="Trebuchet MS"/>
              </a:rPr>
              <a:t>πρέπει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τους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βοηθήσουμε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40" dirty="0">
                <a:latin typeface="Trebuchet MS"/>
                <a:cs typeface="Trebuchet MS"/>
              </a:rPr>
              <a:t>γρήγορα.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4" dirty="0">
                <a:latin typeface="Trebuchet MS"/>
                <a:cs typeface="Trebuchet MS"/>
              </a:rPr>
              <a:t>Δεν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40" dirty="0">
                <a:latin typeface="Trebuchet MS"/>
                <a:cs typeface="Trebuchet MS"/>
              </a:rPr>
              <a:t>μπορούμε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τους </a:t>
            </a:r>
            <a:r>
              <a:rPr sz="1700" b="1" spc="-50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αφήσουμε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70" dirty="0">
                <a:latin typeface="Trebuchet MS"/>
                <a:cs typeface="Trebuchet MS"/>
              </a:rPr>
              <a:t>εκεί.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01650"/>
            <a:ext cx="8578215" cy="5932182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21735" y="4997449"/>
            <a:ext cx="7364095" cy="61363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185"/>
              </a:spcBef>
            </a:pPr>
            <a:r>
              <a:rPr sz="1950" b="1" spc="15" dirty="0">
                <a:latin typeface="Trebuchet MS"/>
                <a:cs typeface="Trebuchet MS"/>
              </a:rPr>
              <a:t>Το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05" dirty="0">
                <a:latin typeface="Trebuchet MS"/>
                <a:cs typeface="Trebuchet MS"/>
              </a:rPr>
              <a:t>άκουσαν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60" dirty="0">
                <a:latin typeface="Trebuchet MS"/>
                <a:cs typeface="Trebuchet MS"/>
              </a:rPr>
              <a:t>οι</a:t>
            </a:r>
            <a:r>
              <a:rPr sz="1950" b="1" spc="-80" dirty="0">
                <a:latin typeface="Trebuchet MS"/>
                <a:cs typeface="Trebuchet MS"/>
              </a:rPr>
              <a:t> </a:t>
            </a:r>
            <a:r>
              <a:rPr sz="1950" b="1" spc="135" dirty="0">
                <a:latin typeface="Trebuchet MS"/>
                <a:cs typeface="Trebuchet MS"/>
              </a:rPr>
              <a:t>άνθρωποι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40" dirty="0">
                <a:latin typeface="Trebuchet MS"/>
                <a:cs typeface="Trebuchet MS"/>
              </a:rPr>
              <a:t>και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αμέσως</a:t>
            </a:r>
            <a:r>
              <a:rPr sz="1950" b="1" spc="-80" dirty="0">
                <a:latin typeface="Trebuchet MS"/>
                <a:cs typeface="Trebuchet MS"/>
              </a:rPr>
              <a:t> </a:t>
            </a:r>
            <a:r>
              <a:rPr sz="1950" b="1" spc="130" dirty="0">
                <a:latin typeface="Trebuchet MS"/>
                <a:cs typeface="Trebuchet MS"/>
              </a:rPr>
              <a:t>ετοίμασαν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80" dirty="0">
                <a:latin typeface="Trebuchet MS"/>
                <a:cs typeface="Trebuchet MS"/>
              </a:rPr>
              <a:t>μια</a:t>
            </a:r>
            <a:r>
              <a:rPr sz="1950" b="1" spc="-80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ομάδα </a:t>
            </a:r>
            <a:r>
              <a:rPr sz="1950" b="1" spc="-575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διάσωσης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για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τους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φίλους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μας</a:t>
            </a:r>
            <a:endParaRPr sz="195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730250"/>
            <a:ext cx="5947130" cy="3964753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273050"/>
            <a:ext cx="8578215" cy="616077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9992" y="343090"/>
            <a:ext cx="5032187" cy="37741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41085" y="4609665"/>
            <a:ext cx="6762750" cy="1268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64"/>
              </a:lnSpc>
              <a:spcBef>
                <a:spcPts val="100"/>
              </a:spcBef>
            </a:pPr>
            <a:r>
              <a:rPr sz="1650" b="1" spc="150" dirty="0">
                <a:latin typeface="Trebuchet MS"/>
                <a:cs typeface="Trebuchet MS"/>
              </a:rPr>
              <a:t>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45" dirty="0">
                <a:latin typeface="Trebuchet MS"/>
                <a:cs typeface="Trebuchet MS"/>
              </a:rPr>
              <a:t>μπαμπάς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ήταν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στενοχωρημένος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πολύ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55" dirty="0">
                <a:latin typeface="Trebuchet MS"/>
                <a:cs typeface="Trebuchet MS"/>
              </a:rPr>
              <a:t>ανήσυχος.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ts val="1950"/>
              </a:lnSpc>
            </a:pPr>
            <a:r>
              <a:rPr sz="1650" b="1" spc="20" dirty="0">
                <a:latin typeface="Trebuchet MS"/>
                <a:cs typeface="Trebuchet MS"/>
              </a:rPr>
              <a:t>-Τι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συμβαίνει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65" dirty="0">
                <a:latin typeface="Trebuchet MS"/>
                <a:cs typeface="Trebuchet MS"/>
              </a:rPr>
              <a:t>μπαμπά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-130" dirty="0">
                <a:latin typeface="Trebuchet MS"/>
                <a:cs typeface="Trebuchet MS"/>
              </a:rPr>
              <a:t>;</a:t>
            </a:r>
            <a:r>
              <a:rPr sz="1650" b="1" spc="36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ρώτησε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μικρό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πιγκουϊνάκι;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ts val="1950"/>
              </a:lnSpc>
              <a:spcBef>
                <a:spcPts val="75"/>
              </a:spcBef>
            </a:pPr>
            <a:r>
              <a:rPr sz="1650" b="1" spc="60" dirty="0">
                <a:latin typeface="Trebuchet MS"/>
                <a:cs typeface="Trebuchet MS"/>
              </a:rPr>
              <a:t>-Αυτό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συμβαίνει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μικρό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μου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είναι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πολύ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50" dirty="0">
                <a:latin typeface="Trebuchet MS"/>
                <a:cs typeface="Trebuchet MS"/>
              </a:rPr>
              <a:t>σοβαρό,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λέγεται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"κλιματική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αλλαγή"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ts val="1889"/>
              </a:lnSpc>
            </a:pPr>
            <a:r>
              <a:rPr sz="1650" b="1" spc="-75" dirty="0">
                <a:latin typeface="Trebuchet MS"/>
                <a:cs typeface="Trebuchet MS"/>
              </a:rPr>
              <a:t>-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50" dirty="0">
                <a:latin typeface="Trebuchet MS"/>
                <a:cs typeface="Trebuchet MS"/>
              </a:rPr>
              <a:t>τι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είναι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5" dirty="0">
                <a:latin typeface="Trebuchet MS"/>
                <a:cs typeface="Trebuchet MS"/>
              </a:rPr>
              <a:t>η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"κλιματική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αλλαγή"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65" dirty="0">
                <a:latin typeface="Trebuchet MS"/>
                <a:cs typeface="Trebuchet MS"/>
              </a:rPr>
              <a:t>μπαμπά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-130" dirty="0">
                <a:latin typeface="Trebuchet MS"/>
                <a:cs typeface="Trebuchet MS"/>
              </a:rPr>
              <a:t>;</a:t>
            </a:r>
            <a:endParaRPr sz="16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8500" y="577850"/>
            <a:ext cx="8578215" cy="643382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FDB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6700" y="958850"/>
            <a:ext cx="3049810" cy="304981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88594" y="4476239"/>
            <a:ext cx="2983230" cy="597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120" dirty="0">
                <a:latin typeface="Trebuchet MS"/>
                <a:cs typeface="Trebuchet MS"/>
              </a:rPr>
              <a:t>Πόσο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νερό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υπάρχει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στον </a:t>
            </a:r>
            <a:r>
              <a:rPr sz="1850" b="1" spc="-550" dirty="0">
                <a:latin typeface="Trebuchet MS"/>
                <a:cs typeface="Trebuchet MS"/>
              </a:rPr>
              <a:t> </a:t>
            </a:r>
            <a:r>
              <a:rPr sz="1850" b="1" spc="150" dirty="0">
                <a:latin typeface="Trebuchet MS"/>
                <a:cs typeface="Trebuchet MS"/>
              </a:rPr>
              <a:t>πλανήτη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μας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-140" dirty="0">
                <a:latin typeface="Trebuchet MS"/>
                <a:cs typeface="Trebuchet MS"/>
              </a:rPr>
              <a:t>;</a:t>
            </a:r>
            <a:endParaRPr sz="185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6700" y="3168650"/>
            <a:ext cx="3612119" cy="343103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62879" y="663976"/>
            <a:ext cx="2174621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125" dirty="0"/>
              <a:t>ΠΛΑΝΗΤΗΣ</a:t>
            </a:r>
            <a:r>
              <a:rPr sz="2000" spc="-125" dirty="0"/>
              <a:t> </a:t>
            </a:r>
            <a:r>
              <a:rPr sz="2000" spc="110" dirty="0"/>
              <a:t>ΓΗ</a:t>
            </a:r>
            <a:endParaRPr sz="20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50"/>
            <a:ext cx="8578215" cy="67818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9300" y="501650"/>
            <a:ext cx="4230389" cy="38862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12349" y="4692650"/>
            <a:ext cx="7317105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1295">
              <a:lnSpc>
                <a:spcPct val="100000"/>
              </a:lnSpc>
              <a:spcBef>
                <a:spcPts val="100"/>
              </a:spcBef>
            </a:pPr>
            <a:r>
              <a:rPr sz="1500" b="1" spc="114" dirty="0">
                <a:latin typeface="Trebuchet MS"/>
                <a:cs typeface="Trebuchet MS"/>
              </a:rPr>
              <a:t>"Κλιματική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αλλαγή"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140" dirty="0">
                <a:latin typeface="Trebuchet MS"/>
                <a:cs typeface="Trebuchet MS"/>
              </a:rPr>
              <a:t>παιδί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10" dirty="0">
                <a:latin typeface="Trebuchet MS"/>
                <a:cs typeface="Trebuchet MS"/>
              </a:rPr>
              <a:t>μου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114" dirty="0">
                <a:latin typeface="Trebuchet MS"/>
                <a:cs typeface="Trebuchet MS"/>
              </a:rPr>
              <a:t>σημαίνει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14" dirty="0">
                <a:latin typeface="Trebuchet MS"/>
                <a:cs typeface="Trebuchet MS"/>
              </a:rPr>
              <a:t>ότι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ανεβαίνει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η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θερμοκρασία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της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dirty="0">
                <a:latin typeface="Trebuchet MS"/>
                <a:cs typeface="Trebuchet MS"/>
              </a:rPr>
              <a:t>γης.</a:t>
            </a:r>
            <a:endParaRPr sz="1500" dirty="0">
              <a:latin typeface="Trebuchet MS"/>
              <a:cs typeface="Trebuchet MS"/>
            </a:endParaRPr>
          </a:p>
          <a:p>
            <a:pPr marL="12700" marR="283210">
              <a:lnSpc>
                <a:spcPct val="100000"/>
              </a:lnSpc>
            </a:pPr>
            <a:r>
              <a:rPr sz="1500" b="1" spc="155" dirty="0">
                <a:latin typeface="Trebuchet MS"/>
                <a:cs typeface="Trebuchet MS"/>
              </a:rPr>
              <a:t>Οι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άνθρωποι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καίνε</a:t>
            </a:r>
            <a:r>
              <a:rPr sz="1500" b="1" spc="-55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πετρέλαιο,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45" dirty="0">
                <a:latin typeface="Trebuchet MS"/>
                <a:cs typeface="Trebuchet MS"/>
              </a:rPr>
              <a:t>άνθρακα,</a:t>
            </a:r>
            <a:r>
              <a:rPr sz="1500" b="1" spc="-55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φυσικό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αέριο</a:t>
            </a:r>
            <a:r>
              <a:rPr sz="1500" b="1" spc="-55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τα</a:t>
            </a:r>
            <a:r>
              <a:rPr sz="1500" b="1" spc="-5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αέρια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αυτά </a:t>
            </a:r>
            <a:r>
              <a:rPr sz="1500" b="1" spc="-434" dirty="0">
                <a:latin typeface="Trebuchet MS"/>
                <a:cs typeface="Trebuchet MS"/>
              </a:rPr>
              <a:t> </a:t>
            </a:r>
            <a:r>
              <a:rPr sz="1500" b="1" spc="100" dirty="0">
                <a:latin typeface="Trebuchet MS"/>
                <a:cs typeface="Trebuchet MS"/>
              </a:rPr>
              <a:t>πηγαίνουν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στην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70" dirty="0">
                <a:latin typeface="Trebuchet MS"/>
                <a:cs typeface="Trebuchet MS"/>
              </a:rPr>
              <a:t>ατμόσφαιρα.</a:t>
            </a:r>
            <a:endParaRPr sz="15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500" b="1" spc="105" dirty="0">
                <a:latin typeface="Trebuchet MS"/>
                <a:cs typeface="Trebuchet MS"/>
              </a:rPr>
              <a:t>Και </a:t>
            </a:r>
            <a:r>
              <a:rPr sz="1500" b="1" spc="65" dirty="0">
                <a:latin typeface="Trebuchet MS"/>
                <a:cs typeface="Trebuchet MS"/>
              </a:rPr>
              <a:t>άλλες </a:t>
            </a:r>
            <a:r>
              <a:rPr sz="1500" b="1" spc="80" dirty="0">
                <a:latin typeface="Trebuchet MS"/>
                <a:cs typeface="Trebuchet MS"/>
              </a:rPr>
              <a:t>δραστηριότητες </a:t>
            </a:r>
            <a:r>
              <a:rPr sz="1500" b="1" spc="100" dirty="0">
                <a:latin typeface="Trebuchet MS"/>
                <a:cs typeface="Trebuchet MS"/>
              </a:rPr>
              <a:t>των ανθρώπων </a:t>
            </a:r>
            <a:r>
              <a:rPr sz="1500" b="1" spc="105" dirty="0">
                <a:latin typeface="Trebuchet MS"/>
                <a:cs typeface="Trebuchet MS"/>
              </a:rPr>
              <a:t>όπως </a:t>
            </a:r>
            <a:r>
              <a:rPr sz="1500" b="1" spc="85" dirty="0">
                <a:latin typeface="Trebuchet MS"/>
                <a:cs typeface="Trebuchet MS"/>
              </a:rPr>
              <a:t>τα </a:t>
            </a:r>
            <a:r>
              <a:rPr sz="1500" b="1" spc="100" dirty="0">
                <a:latin typeface="Trebuchet MS"/>
                <a:cs typeface="Trebuchet MS"/>
              </a:rPr>
              <a:t>πολλά </a:t>
            </a:r>
            <a:r>
              <a:rPr sz="1500" b="1" spc="75" dirty="0">
                <a:latin typeface="Trebuchet MS"/>
                <a:cs typeface="Trebuchet MS"/>
              </a:rPr>
              <a:t>αυτοκίνητα, </a:t>
            </a:r>
            <a:r>
              <a:rPr sz="1500" b="1" spc="85" dirty="0">
                <a:latin typeface="Trebuchet MS"/>
                <a:cs typeface="Trebuchet MS"/>
              </a:rPr>
              <a:t>τα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60" dirty="0">
                <a:latin typeface="Trebuchet MS"/>
                <a:cs typeface="Trebuchet MS"/>
              </a:rPr>
              <a:t>εργοστάσια,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τα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δέντρα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25" dirty="0">
                <a:latin typeface="Trebuchet MS"/>
                <a:cs typeface="Trebuchet MS"/>
              </a:rPr>
              <a:t>που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κόβονται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στα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40" dirty="0">
                <a:latin typeface="Trebuchet MS"/>
                <a:cs typeface="Trebuchet MS"/>
              </a:rPr>
              <a:t>δάση,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κάνουν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το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πρόβλημα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ακόμα </a:t>
            </a:r>
            <a:r>
              <a:rPr sz="1500" b="1" spc="-434" dirty="0">
                <a:latin typeface="Trebuchet MS"/>
                <a:cs typeface="Trebuchet MS"/>
              </a:rPr>
              <a:t> </a:t>
            </a:r>
            <a:r>
              <a:rPr sz="1500" b="1" spc="60" dirty="0">
                <a:latin typeface="Trebuchet MS"/>
                <a:cs typeface="Trebuchet MS"/>
              </a:rPr>
              <a:t>μεγαλύτερο.</a:t>
            </a:r>
            <a:endParaRPr sz="15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349249"/>
            <a:ext cx="8578215" cy="6553201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00" y="501650"/>
            <a:ext cx="6423663" cy="34119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88306" y="4083050"/>
            <a:ext cx="7886065" cy="217463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75" dirty="0">
                <a:latin typeface="Trebuchet MS"/>
                <a:cs typeface="Trebuchet MS"/>
              </a:rPr>
              <a:t>-Και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50" dirty="0">
                <a:latin typeface="Trebuchet MS"/>
                <a:cs typeface="Trebuchet MS"/>
              </a:rPr>
              <a:t>τι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θα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πάθουμε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70" dirty="0">
                <a:latin typeface="Trebuchet MS"/>
                <a:cs typeface="Trebuchet MS"/>
              </a:rPr>
              <a:t>μπαμπά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-114" dirty="0">
                <a:latin typeface="Trebuchet MS"/>
                <a:cs typeface="Trebuchet MS"/>
              </a:rPr>
              <a:t>;</a:t>
            </a:r>
            <a:endParaRPr sz="1550" dirty="0">
              <a:latin typeface="Trebuchet MS"/>
              <a:cs typeface="Trebuchet MS"/>
            </a:endParaRPr>
          </a:p>
          <a:p>
            <a:pPr marL="12700" marR="5080">
              <a:lnSpc>
                <a:spcPct val="100899"/>
              </a:lnSpc>
              <a:buChar char="-"/>
              <a:tabLst>
                <a:tab pos="129539" algn="l"/>
              </a:tabLst>
            </a:pPr>
            <a:r>
              <a:rPr sz="1550" b="1" spc="85" dirty="0">
                <a:latin typeface="Trebuchet MS"/>
                <a:cs typeface="Trebuchet MS"/>
              </a:rPr>
              <a:t>Αχ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60" dirty="0">
                <a:latin typeface="Trebuchet MS"/>
                <a:cs typeface="Trebuchet MS"/>
              </a:rPr>
              <a:t>παιδί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70" dirty="0">
                <a:latin typeface="Trebuchet MS"/>
                <a:cs typeface="Trebuchet MS"/>
              </a:rPr>
              <a:t>μου,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ήδη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έχει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ανέβει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πολύ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θερμοκρασία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της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55" dirty="0">
                <a:latin typeface="Trebuchet MS"/>
                <a:cs typeface="Trebuchet MS"/>
              </a:rPr>
              <a:t>γης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με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αποτέλεσμα </a:t>
            </a:r>
            <a:r>
              <a:rPr sz="1550" b="1" spc="12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να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λιώνουν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οι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πάγοι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στους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πόλους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της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5" dirty="0">
                <a:latin typeface="Trebuchet MS"/>
                <a:cs typeface="Trebuchet MS"/>
              </a:rPr>
              <a:t>γης,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ανεβαίνει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η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στάθμη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της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θάλασσας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έχουμε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πλημμύρες.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Επίσης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παρουσιάζονται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έντονα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καιρικά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φαινόμενα</a:t>
            </a:r>
            <a:endParaRPr sz="15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550" b="1" spc="125" dirty="0">
                <a:latin typeface="Trebuchet MS"/>
                <a:cs typeface="Trebuchet MS"/>
              </a:rPr>
              <a:t>όπως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80" dirty="0">
                <a:latin typeface="Trebuchet MS"/>
                <a:cs typeface="Trebuchet MS"/>
              </a:rPr>
              <a:t>καταιγίδες,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70" dirty="0">
                <a:latin typeface="Trebuchet MS"/>
                <a:cs typeface="Trebuchet MS"/>
              </a:rPr>
              <a:t>ξηρασία,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75" dirty="0">
                <a:latin typeface="Trebuchet MS"/>
                <a:cs typeface="Trebuchet MS"/>
              </a:rPr>
              <a:t>καύσωνες,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δασικές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80" dirty="0">
                <a:latin typeface="Trebuchet MS"/>
                <a:cs typeface="Trebuchet MS"/>
              </a:rPr>
              <a:t>πυρκαγιές,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πλημμύρες.</a:t>
            </a:r>
            <a:endParaRPr sz="1550" dirty="0">
              <a:latin typeface="Trebuchet MS"/>
              <a:cs typeface="Trebuchet MS"/>
            </a:endParaRPr>
          </a:p>
          <a:p>
            <a:pPr marL="128905" indent="-116839">
              <a:lnSpc>
                <a:spcPct val="100000"/>
              </a:lnSpc>
              <a:spcBef>
                <a:spcPts val="15"/>
              </a:spcBef>
              <a:buChar char="-"/>
              <a:tabLst>
                <a:tab pos="129539" algn="l"/>
              </a:tabLst>
            </a:pPr>
            <a:r>
              <a:rPr sz="1550" b="1" spc="105" dirty="0">
                <a:latin typeface="Trebuchet MS"/>
                <a:cs typeface="Trebuchet MS"/>
              </a:rPr>
              <a:t>Αυτό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ακούγεται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πολύ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σοβαρό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πρόβλημα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70" dirty="0">
                <a:latin typeface="Trebuchet MS"/>
                <a:cs typeface="Trebuchet MS"/>
              </a:rPr>
              <a:t>μπαμπά</a:t>
            </a:r>
            <a:endParaRPr sz="1550" dirty="0">
              <a:latin typeface="Trebuchet MS"/>
              <a:cs typeface="Trebuchet MS"/>
            </a:endParaRPr>
          </a:p>
          <a:p>
            <a:pPr marL="12700" marR="616585">
              <a:lnSpc>
                <a:spcPct val="100899"/>
              </a:lnSpc>
              <a:buChar char="-"/>
              <a:tabLst>
                <a:tab pos="129539" algn="l"/>
              </a:tabLst>
            </a:pPr>
            <a:r>
              <a:rPr sz="1550" b="1" spc="60" dirty="0">
                <a:latin typeface="Trebuchet MS"/>
                <a:cs typeface="Trebuchet MS"/>
              </a:rPr>
              <a:t>Έχεις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δίκιο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μικρό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30" dirty="0">
                <a:latin typeface="Trebuchet MS"/>
                <a:cs typeface="Trebuchet MS"/>
              </a:rPr>
              <a:t>μου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αν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οι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άνθρωποι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δεν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κάνουν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κάτι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65" dirty="0">
                <a:latin typeface="Trebuchet MS"/>
                <a:cs typeface="Trebuchet MS"/>
              </a:rPr>
              <a:t>γρήγορα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θα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κινδυνεύσει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ακόμη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ζωή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μας</a:t>
            </a:r>
            <a:endParaRPr sz="15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550" b="1" spc="25" dirty="0">
                <a:latin typeface="Trebuchet MS"/>
                <a:cs typeface="Trebuchet MS"/>
              </a:rPr>
              <a:t>Το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μικρό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πιγκουϊνάκι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κατέβασε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κεφάλι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πολύ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35" dirty="0">
                <a:latin typeface="Trebuchet MS"/>
                <a:cs typeface="Trebuchet MS"/>
              </a:rPr>
              <a:t>στενοχωρημένο......</a:t>
            </a:r>
            <a:endParaRPr sz="15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01650"/>
            <a:ext cx="8578215" cy="5932178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83613" y="1664708"/>
            <a:ext cx="6583680" cy="1169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30504">
              <a:lnSpc>
                <a:spcPct val="101400"/>
              </a:lnSpc>
              <a:spcBef>
                <a:spcPts val="95"/>
              </a:spcBef>
            </a:pPr>
            <a:r>
              <a:rPr sz="1850" b="1" spc="90" dirty="0">
                <a:latin typeface="Trebuchet MS"/>
                <a:cs typeface="Trebuchet MS"/>
              </a:rPr>
              <a:t>Στο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45" dirty="0">
                <a:latin typeface="Trebuchet MS"/>
                <a:cs typeface="Trebuchet MS"/>
              </a:rPr>
              <a:t>μικρό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θεατρικό</a:t>
            </a:r>
            <a:r>
              <a:rPr sz="1850" b="1" spc="41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μας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βοήθησε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η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90" dirty="0">
                <a:latin typeface="Trebuchet MS"/>
                <a:cs typeface="Trebuchet MS"/>
              </a:rPr>
              <a:t>θεατρολόγος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του </a:t>
            </a:r>
            <a:r>
              <a:rPr sz="1850" b="1" spc="-54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σχολείου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Παρασκευή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Λαμπροπούλου</a:t>
            </a:r>
            <a:endParaRPr sz="1850">
              <a:latin typeface="Trebuchet MS"/>
              <a:cs typeface="Trebuchet MS"/>
            </a:endParaRPr>
          </a:p>
          <a:p>
            <a:pPr marL="12700" marR="5080">
              <a:lnSpc>
                <a:spcPct val="101400"/>
              </a:lnSpc>
            </a:pPr>
            <a:r>
              <a:rPr sz="1850" b="1" spc="110" dirty="0">
                <a:latin typeface="Trebuchet MS"/>
                <a:cs typeface="Trebuchet MS"/>
              </a:rPr>
              <a:t>Στις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05" dirty="0">
                <a:latin typeface="Trebuchet MS"/>
                <a:cs typeface="Trebuchet MS"/>
              </a:rPr>
              <a:t>κατασκευές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μας</a:t>
            </a:r>
            <a:r>
              <a:rPr sz="1850" b="1" spc="-6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βοήθησε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η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45" dirty="0">
                <a:latin typeface="Trebuchet MS"/>
                <a:cs typeface="Trebuchet MS"/>
              </a:rPr>
              <a:t>κοινωνική</a:t>
            </a:r>
            <a:r>
              <a:rPr sz="1850" b="1" spc="-65" dirty="0">
                <a:latin typeface="Trebuchet MS"/>
                <a:cs typeface="Trebuchet MS"/>
              </a:rPr>
              <a:t> </a:t>
            </a:r>
            <a:r>
              <a:rPr sz="1850" b="1" spc="105" dirty="0">
                <a:latin typeface="Trebuchet MS"/>
                <a:cs typeface="Trebuchet MS"/>
              </a:rPr>
              <a:t>λειτουργός </a:t>
            </a:r>
            <a:r>
              <a:rPr sz="1850" b="1" spc="-550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του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σχολείου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μας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95" dirty="0">
                <a:latin typeface="Trebuchet MS"/>
                <a:cs typeface="Trebuchet MS"/>
              </a:rPr>
              <a:t>Ελένη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Κακαβά</a:t>
            </a:r>
            <a:endParaRPr sz="18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3613" y="4914662"/>
            <a:ext cx="7350759" cy="52514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10" dirty="0">
                <a:latin typeface="Trebuchet MS"/>
                <a:cs typeface="Trebuchet MS"/>
              </a:rPr>
              <a:t>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υλικό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χρησιμοποιήθηκε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36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"τον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κύκλο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του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νερού"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είναι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από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εκπαιδευτικό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πρόγραμμα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της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ΕΥΔΑΠ</a:t>
            </a:r>
            <a:endParaRPr sz="16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273050"/>
            <a:ext cx="8578215" cy="616077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88882" y="1121443"/>
            <a:ext cx="4918710" cy="307149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65"/>
              </a:spcBef>
            </a:pPr>
            <a:r>
              <a:rPr sz="2450" b="1" spc="185" dirty="0">
                <a:latin typeface="Trebuchet MS"/>
                <a:cs typeface="Trebuchet MS"/>
              </a:rPr>
              <a:t>Μαθητές</a:t>
            </a:r>
            <a:r>
              <a:rPr sz="2450" b="1" spc="-100" dirty="0">
                <a:latin typeface="Trebuchet MS"/>
                <a:cs typeface="Trebuchet MS"/>
              </a:rPr>
              <a:t> </a:t>
            </a:r>
            <a:r>
              <a:rPr sz="2450" b="1" spc="220" dirty="0">
                <a:latin typeface="Trebuchet MS"/>
                <a:cs typeface="Trebuchet MS"/>
              </a:rPr>
              <a:t>που</a:t>
            </a:r>
            <a:r>
              <a:rPr sz="2450" b="1" spc="-100" dirty="0">
                <a:latin typeface="Trebuchet MS"/>
                <a:cs typeface="Trebuchet MS"/>
              </a:rPr>
              <a:t> </a:t>
            </a:r>
            <a:r>
              <a:rPr sz="2450" b="1" spc="185" dirty="0">
                <a:latin typeface="Trebuchet MS"/>
                <a:cs typeface="Trebuchet MS"/>
              </a:rPr>
              <a:t>συμμετείχαν</a:t>
            </a:r>
            <a:r>
              <a:rPr sz="2450" b="1" spc="-95" dirty="0">
                <a:latin typeface="Trebuchet MS"/>
                <a:cs typeface="Trebuchet MS"/>
              </a:rPr>
              <a:t> </a:t>
            </a:r>
            <a:r>
              <a:rPr sz="2450" b="1" spc="150" dirty="0">
                <a:latin typeface="Trebuchet MS"/>
                <a:cs typeface="Trebuchet MS"/>
              </a:rPr>
              <a:t>στο </a:t>
            </a:r>
            <a:r>
              <a:rPr sz="2450" b="1" spc="-730" dirty="0">
                <a:latin typeface="Trebuchet MS"/>
                <a:cs typeface="Trebuchet MS"/>
              </a:rPr>
              <a:t> </a:t>
            </a:r>
            <a:r>
              <a:rPr sz="2450" b="1" spc="170" dirty="0">
                <a:latin typeface="Trebuchet MS"/>
                <a:cs typeface="Trebuchet MS"/>
              </a:rPr>
              <a:t>πρόγραμμα</a:t>
            </a:r>
            <a:r>
              <a:rPr sz="2450" b="1" spc="-100" dirty="0">
                <a:latin typeface="Trebuchet MS"/>
                <a:cs typeface="Trebuchet MS"/>
              </a:rPr>
              <a:t> </a:t>
            </a:r>
            <a:r>
              <a:rPr sz="2450" b="1" spc="-195" dirty="0">
                <a:latin typeface="Trebuchet MS"/>
                <a:cs typeface="Trebuchet MS"/>
              </a:rPr>
              <a:t>:</a:t>
            </a:r>
            <a:endParaRPr sz="24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50">
              <a:latin typeface="Trebuchet MS"/>
              <a:cs typeface="Trebuchet MS"/>
            </a:endParaRPr>
          </a:p>
          <a:p>
            <a:pPr marL="12700" marR="1301750">
              <a:lnSpc>
                <a:spcPct val="102099"/>
              </a:lnSpc>
            </a:pPr>
            <a:r>
              <a:rPr sz="2450" b="1" spc="160" dirty="0">
                <a:latin typeface="Trebuchet MS"/>
                <a:cs typeface="Trebuchet MS"/>
              </a:rPr>
              <a:t>Αντώνης </a:t>
            </a:r>
            <a:r>
              <a:rPr sz="2450" b="1" spc="120" dirty="0">
                <a:latin typeface="Trebuchet MS"/>
                <a:cs typeface="Trebuchet MS"/>
              </a:rPr>
              <a:t>Τζούμας </a:t>
            </a:r>
            <a:r>
              <a:rPr sz="2450" b="1" spc="125" dirty="0">
                <a:latin typeface="Trebuchet MS"/>
                <a:cs typeface="Trebuchet MS"/>
              </a:rPr>
              <a:t> </a:t>
            </a:r>
            <a:r>
              <a:rPr sz="2450" b="1" spc="165" dirty="0">
                <a:latin typeface="Trebuchet MS"/>
                <a:cs typeface="Trebuchet MS"/>
              </a:rPr>
              <a:t>Κωνσταντίνος</a:t>
            </a:r>
            <a:r>
              <a:rPr sz="2450" b="1" spc="-155" dirty="0">
                <a:latin typeface="Trebuchet MS"/>
                <a:cs typeface="Trebuchet MS"/>
              </a:rPr>
              <a:t> </a:t>
            </a:r>
            <a:r>
              <a:rPr sz="2450" b="1" spc="150" dirty="0">
                <a:latin typeface="Trebuchet MS"/>
                <a:cs typeface="Trebuchet MS"/>
              </a:rPr>
              <a:t>Γιάννης </a:t>
            </a:r>
            <a:r>
              <a:rPr sz="2450" b="1" spc="-725" dirty="0">
                <a:latin typeface="Trebuchet MS"/>
                <a:cs typeface="Trebuchet MS"/>
              </a:rPr>
              <a:t> </a:t>
            </a:r>
            <a:r>
              <a:rPr sz="2450" b="1" spc="165" dirty="0">
                <a:latin typeface="Trebuchet MS"/>
                <a:cs typeface="Trebuchet MS"/>
              </a:rPr>
              <a:t>Κωνσταντίνος </a:t>
            </a:r>
            <a:r>
              <a:rPr sz="2450" b="1" spc="135" dirty="0">
                <a:latin typeface="Trebuchet MS"/>
                <a:cs typeface="Trebuchet MS"/>
              </a:rPr>
              <a:t>Καψής </a:t>
            </a:r>
            <a:r>
              <a:rPr sz="2450" b="1" spc="140" dirty="0">
                <a:latin typeface="Trebuchet MS"/>
                <a:cs typeface="Trebuchet MS"/>
              </a:rPr>
              <a:t> </a:t>
            </a:r>
            <a:r>
              <a:rPr sz="2450" b="1" spc="100" dirty="0">
                <a:latin typeface="Trebuchet MS"/>
                <a:cs typeface="Trebuchet MS"/>
              </a:rPr>
              <a:t>Λάζαρος </a:t>
            </a:r>
            <a:r>
              <a:rPr sz="2450" b="1" spc="135" dirty="0">
                <a:latin typeface="Trebuchet MS"/>
                <a:cs typeface="Trebuchet MS"/>
              </a:rPr>
              <a:t>Καραχάλιος </a:t>
            </a:r>
            <a:r>
              <a:rPr sz="2450" b="1" spc="140" dirty="0">
                <a:latin typeface="Trebuchet MS"/>
                <a:cs typeface="Trebuchet MS"/>
              </a:rPr>
              <a:t> </a:t>
            </a:r>
            <a:r>
              <a:rPr sz="2450" b="1" spc="235" dirty="0">
                <a:latin typeface="Trebuchet MS"/>
                <a:cs typeface="Trebuchet MS"/>
              </a:rPr>
              <a:t>Μαρία</a:t>
            </a:r>
            <a:r>
              <a:rPr sz="2450" b="1" spc="-100" dirty="0">
                <a:latin typeface="Trebuchet MS"/>
                <a:cs typeface="Trebuchet MS"/>
              </a:rPr>
              <a:t> </a:t>
            </a:r>
            <a:r>
              <a:rPr sz="2450" b="1" spc="195" dirty="0">
                <a:latin typeface="Trebuchet MS"/>
                <a:cs typeface="Trebuchet MS"/>
              </a:rPr>
              <a:t>Δήμου</a:t>
            </a:r>
            <a:endParaRPr sz="24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 descr="C:\Users\Σία\Desktop\εξτρα φωτο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4300" y="425450"/>
            <a:ext cx="7848601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958850"/>
            <a:ext cx="8480418" cy="6096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5117" y="1296169"/>
            <a:ext cx="3774140" cy="503218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03969" y="168382"/>
            <a:ext cx="3633470" cy="7842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65"/>
              </a:spcBef>
            </a:pPr>
            <a:r>
              <a:rPr spc="245" dirty="0"/>
              <a:t>"Μικροί</a:t>
            </a:r>
            <a:r>
              <a:rPr spc="-114" dirty="0"/>
              <a:t> </a:t>
            </a:r>
            <a:r>
              <a:rPr spc="185" dirty="0"/>
              <a:t>επιστήμονες</a:t>
            </a:r>
            <a:r>
              <a:rPr spc="-114" dirty="0"/>
              <a:t> </a:t>
            </a:r>
            <a:r>
              <a:rPr spc="-105" dirty="0"/>
              <a:t>- </a:t>
            </a:r>
            <a:r>
              <a:rPr spc="-725" dirty="0"/>
              <a:t> </a:t>
            </a:r>
            <a:r>
              <a:rPr spc="195" dirty="0"/>
              <a:t>πειράματα</a:t>
            </a:r>
            <a:r>
              <a:rPr spc="-114" dirty="0"/>
              <a:t> </a:t>
            </a:r>
            <a:r>
              <a:rPr spc="210" dirty="0"/>
              <a:t>με</a:t>
            </a:r>
            <a:r>
              <a:rPr spc="-114" dirty="0"/>
              <a:t> </a:t>
            </a:r>
            <a:r>
              <a:rPr spc="155" dirty="0"/>
              <a:t>το</a:t>
            </a:r>
            <a:r>
              <a:rPr spc="-114" dirty="0"/>
              <a:t> </a:t>
            </a:r>
            <a:r>
              <a:rPr spc="155" dirty="0"/>
              <a:t>νερό"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35816" y="5591327"/>
            <a:ext cx="1885950" cy="368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sz="1100" b="1" spc="30" dirty="0">
                <a:latin typeface="Trebuchet MS"/>
                <a:cs typeface="Trebuchet MS"/>
              </a:rPr>
              <a:t>Ειδ.</a:t>
            </a:r>
            <a:r>
              <a:rPr sz="1100" b="1" spc="-65" dirty="0">
                <a:latin typeface="Trebuchet MS"/>
                <a:cs typeface="Trebuchet MS"/>
              </a:rPr>
              <a:t> </a:t>
            </a:r>
            <a:r>
              <a:rPr sz="1100" b="1" spc="60" dirty="0">
                <a:latin typeface="Trebuchet MS"/>
                <a:cs typeface="Trebuchet MS"/>
              </a:rPr>
              <a:t>Δημ.</a:t>
            </a:r>
            <a:r>
              <a:rPr sz="1100" b="1" spc="-65" dirty="0">
                <a:latin typeface="Trebuchet MS"/>
                <a:cs typeface="Trebuchet MS"/>
              </a:rPr>
              <a:t> </a:t>
            </a:r>
            <a:r>
              <a:rPr sz="1100" b="1" spc="70" dirty="0">
                <a:latin typeface="Trebuchet MS"/>
                <a:cs typeface="Trebuchet MS"/>
              </a:rPr>
              <a:t>Σχολείο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spc="65" dirty="0">
                <a:latin typeface="Trebuchet MS"/>
                <a:cs typeface="Trebuchet MS"/>
              </a:rPr>
              <a:t>Κωφών- </a:t>
            </a:r>
            <a:r>
              <a:rPr sz="1100" b="1" spc="-320" dirty="0">
                <a:latin typeface="Trebuchet MS"/>
                <a:cs typeface="Trebuchet MS"/>
              </a:rPr>
              <a:t> </a:t>
            </a:r>
            <a:r>
              <a:rPr sz="1100" b="1" spc="80" dirty="0">
                <a:latin typeface="Trebuchet MS"/>
                <a:cs typeface="Trebuchet MS"/>
              </a:rPr>
              <a:t>Βαρηκόων</a:t>
            </a:r>
            <a:r>
              <a:rPr sz="1100" b="1" spc="-50" dirty="0">
                <a:latin typeface="Trebuchet MS"/>
                <a:cs typeface="Trebuchet MS"/>
              </a:rPr>
              <a:t> </a:t>
            </a:r>
            <a:r>
              <a:rPr sz="1100" b="1" spc="70" dirty="0">
                <a:latin typeface="Trebuchet MS"/>
                <a:cs typeface="Trebuchet MS"/>
              </a:rPr>
              <a:t>Πάτρας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21357" y="5448367"/>
            <a:ext cx="1543685" cy="3898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b="1" spc="5" dirty="0">
                <a:latin typeface="Trebuchet MS"/>
                <a:cs typeface="Trebuchet MS"/>
              </a:rPr>
              <a:t>Αθ.</a:t>
            </a:r>
            <a:r>
              <a:rPr sz="1200" b="1" spc="-50" dirty="0">
                <a:latin typeface="Trebuchet MS"/>
                <a:cs typeface="Trebuchet MS"/>
              </a:rPr>
              <a:t> </a:t>
            </a:r>
            <a:r>
              <a:rPr sz="1200" b="1" spc="70" dirty="0">
                <a:latin typeface="Trebuchet MS"/>
                <a:cs typeface="Trebuchet MS"/>
              </a:rPr>
              <a:t>Κυριακοπούλου  </a:t>
            </a:r>
            <a:r>
              <a:rPr sz="1200" b="1" spc="60" dirty="0">
                <a:latin typeface="Trebuchet MS"/>
                <a:cs typeface="Trebuchet MS"/>
              </a:rPr>
              <a:t>Λογοθεραπεύτρια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 rot="21120000">
            <a:off x="1280564" y="4671065"/>
            <a:ext cx="1163692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0"/>
              </a:lnSpc>
            </a:pPr>
            <a:r>
              <a:rPr sz="1350" b="1" spc="60" dirty="0">
                <a:latin typeface="Trebuchet MS"/>
                <a:cs typeface="Trebuchet MS"/>
              </a:rPr>
              <a:t>τεύχος</a:t>
            </a:r>
            <a:r>
              <a:rPr sz="1350" b="1" spc="-90" dirty="0">
                <a:latin typeface="Trebuchet MS"/>
                <a:cs typeface="Trebuchet MS"/>
              </a:rPr>
              <a:t> </a:t>
            </a:r>
            <a:r>
              <a:rPr sz="2025" b="1" spc="-37" baseline="4115" dirty="0">
                <a:latin typeface="Trebuchet MS"/>
                <a:cs typeface="Trebuchet MS"/>
              </a:rPr>
              <a:t>2</a:t>
            </a:r>
            <a:endParaRPr sz="2025" baseline="4115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903" y="501650"/>
            <a:ext cx="8577592" cy="6705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2167" y="2045922"/>
            <a:ext cx="5553710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317240" algn="l"/>
              </a:tabLst>
            </a:pPr>
            <a:r>
              <a:rPr sz="1700" spc="120" dirty="0"/>
              <a:t>Περιβαλλοντικό</a:t>
            </a:r>
            <a:r>
              <a:rPr sz="1700" spc="-35" dirty="0"/>
              <a:t> </a:t>
            </a:r>
            <a:r>
              <a:rPr sz="1700" spc="120" dirty="0"/>
              <a:t>πρόγραμμα	</a:t>
            </a:r>
            <a:r>
              <a:rPr sz="1700" spc="105" dirty="0"/>
              <a:t>"ΝΕΡΟ-</a:t>
            </a:r>
            <a:r>
              <a:rPr sz="1700" spc="-90" dirty="0"/>
              <a:t> </a:t>
            </a:r>
            <a:r>
              <a:rPr sz="1700" spc="125" dirty="0"/>
              <a:t>ΠΗΓΗ</a:t>
            </a:r>
            <a:r>
              <a:rPr sz="1700" spc="-90" dirty="0"/>
              <a:t> </a:t>
            </a:r>
            <a:r>
              <a:rPr sz="1700" spc="130" dirty="0"/>
              <a:t>ΖΩΗΣ"</a:t>
            </a:r>
            <a:endParaRPr sz="1700"/>
          </a:p>
        </p:txBody>
      </p:sp>
      <p:sp>
        <p:nvSpPr>
          <p:cNvPr id="4" name="object 4"/>
          <p:cNvSpPr txBox="1"/>
          <p:nvPr/>
        </p:nvSpPr>
        <p:spPr>
          <a:xfrm>
            <a:off x="5553204" y="5511269"/>
            <a:ext cx="3466465" cy="52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100"/>
              </a:spcBef>
            </a:pPr>
            <a:r>
              <a:rPr sz="1350" b="1" spc="-25" dirty="0">
                <a:latin typeface="Trebuchet MS"/>
                <a:cs typeface="Trebuchet MS"/>
              </a:rPr>
              <a:t>17</a:t>
            </a:r>
            <a:r>
              <a:rPr sz="1350" b="1" spc="-65" dirty="0">
                <a:latin typeface="Trebuchet MS"/>
                <a:cs typeface="Trebuchet MS"/>
              </a:rPr>
              <a:t> </a:t>
            </a:r>
            <a:r>
              <a:rPr sz="1350" b="1" spc="70" dirty="0">
                <a:latin typeface="Trebuchet MS"/>
                <a:cs typeface="Trebuchet MS"/>
              </a:rPr>
              <a:t>Στόχοι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105" dirty="0">
                <a:latin typeface="Trebuchet MS"/>
                <a:cs typeface="Trebuchet MS"/>
              </a:rPr>
              <a:t>Βιώσιμης</a:t>
            </a:r>
            <a:r>
              <a:rPr sz="1350" b="1" spc="-65" dirty="0">
                <a:latin typeface="Trebuchet MS"/>
                <a:cs typeface="Trebuchet MS"/>
              </a:rPr>
              <a:t> </a:t>
            </a:r>
            <a:r>
              <a:rPr sz="1350" b="1" spc="80" dirty="0">
                <a:latin typeface="Trebuchet MS"/>
                <a:cs typeface="Trebuchet MS"/>
              </a:rPr>
              <a:t>Ανάπτυξης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80" dirty="0">
                <a:latin typeface="Trebuchet MS"/>
                <a:cs typeface="Trebuchet MS"/>
              </a:rPr>
              <a:t>του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70" dirty="0">
                <a:latin typeface="Trebuchet MS"/>
                <a:cs typeface="Trebuchet MS"/>
              </a:rPr>
              <a:t>ΟΗΕ </a:t>
            </a:r>
            <a:r>
              <a:rPr sz="1350" b="1" spc="-395" dirty="0">
                <a:latin typeface="Trebuchet MS"/>
                <a:cs typeface="Trebuchet MS"/>
              </a:rPr>
              <a:t> </a:t>
            </a:r>
            <a:r>
              <a:rPr sz="1350" b="1" spc="140" dirty="0">
                <a:latin typeface="Trebuchet MS"/>
                <a:cs typeface="Trebuchet MS"/>
              </a:rPr>
              <a:t>"</a:t>
            </a:r>
            <a:r>
              <a:rPr sz="1350" b="1" spc="-65" dirty="0">
                <a:latin typeface="Trebuchet MS"/>
                <a:cs typeface="Trebuchet MS"/>
              </a:rPr>
              <a:t> </a:t>
            </a:r>
            <a:r>
              <a:rPr sz="1350" b="1" spc="95" dirty="0">
                <a:latin typeface="Trebuchet MS"/>
                <a:cs typeface="Trebuchet MS"/>
              </a:rPr>
              <a:t>ΖΩΗ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30" dirty="0">
                <a:latin typeface="Trebuchet MS"/>
                <a:cs typeface="Trebuchet MS"/>
              </a:rPr>
              <a:t>ΣΤΟ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100" dirty="0">
                <a:latin typeface="Trebuchet MS"/>
                <a:cs typeface="Trebuchet MS"/>
              </a:rPr>
              <a:t>ΝΕΡΟ"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 rot="480000">
            <a:off x="1978712" y="5312672"/>
            <a:ext cx="1829292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0"/>
              </a:lnSpc>
            </a:pPr>
            <a:r>
              <a:rPr sz="1350" b="1" spc="-20" dirty="0">
                <a:latin typeface="Trebuchet MS"/>
                <a:cs typeface="Trebuchet MS"/>
              </a:rPr>
              <a:t>Σχ.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75" dirty="0">
                <a:latin typeface="Trebuchet MS"/>
                <a:cs typeface="Trebuchet MS"/>
              </a:rPr>
              <a:t>χρονιά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-30" dirty="0">
                <a:latin typeface="Trebuchet MS"/>
                <a:cs typeface="Trebuchet MS"/>
              </a:rPr>
              <a:t>2022-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-25" dirty="0">
                <a:latin typeface="Trebuchet MS"/>
                <a:cs typeface="Trebuchet MS"/>
              </a:rPr>
              <a:t>2023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101" y="349250"/>
            <a:ext cx="8839200" cy="6553200"/>
            <a:chOff x="1057903" y="0"/>
            <a:chExt cx="8578215" cy="6433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903" y="0"/>
              <a:ext cx="8577592" cy="64331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6559" y="581370"/>
              <a:ext cx="3702653" cy="248748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89500" y="1720850"/>
            <a:ext cx="2819400" cy="79380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100" dirty="0">
                <a:latin typeface="Trebuchet MS"/>
                <a:cs typeface="Trebuchet MS"/>
              </a:rPr>
              <a:t>στη </a:t>
            </a:r>
            <a:r>
              <a:rPr sz="1650" b="1" spc="125" dirty="0">
                <a:latin typeface="Trebuchet MS"/>
                <a:cs typeface="Trebuchet MS"/>
              </a:rPr>
              <a:t>Χημεία </a:t>
            </a:r>
            <a:r>
              <a:rPr sz="1650" b="1" spc="90" dirty="0">
                <a:latin typeface="Trebuchet MS"/>
                <a:cs typeface="Trebuchet MS"/>
              </a:rPr>
              <a:t>το </a:t>
            </a:r>
            <a:r>
              <a:rPr sz="1650" b="1" spc="75" dirty="0">
                <a:latin typeface="Trebuchet MS"/>
                <a:cs typeface="Trebuchet MS"/>
              </a:rPr>
              <a:t>νερό </a:t>
            </a:r>
            <a:r>
              <a:rPr sz="1650" b="1" spc="8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συμβολίζεται</a:t>
            </a:r>
            <a:r>
              <a:rPr sz="1650" b="1" spc="-105" dirty="0">
                <a:latin typeface="Trebuchet MS"/>
                <a:cs typeface="Trebuchet MS"/>
              </a:rPr>
              <a:t> </a:t>
            </a:r>
            <a:r>
              <a:rPr sz="1650" b="1" spc="80" dirty="0">
                <a:latin typeface="Trebuchet MS"/>
                <a:cs typeface="Trebuchet MS"/>
              </a:rPr>
              <a:t>ως</a:t>
            </a:r>
            <a:r>
              <a:rPr sz="1650" b="1" spc="-105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H2O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55" dirty="0">
                <a:latin typeface="Trebuchet MS"/>
                <a:cs typeface="Trebuchet MS"/>
              </a:rPr>
              <a:t>(υδρογόνο</a:t>
            </a:r>
            <a:r>
              <a:rPr sz="1650" b="1" spc="-90" dirty="0">
                <a:latin typeface="Trebuchet MS"/>
                <a:cs typeface="Trebuchet MS"/>
              </a:rPr>
              <a:t> </a:t>
            </a:r>
            <a:r>
              <a:rPr sz="1650" b="1" spc="-25" dirty="0">
                <a:latin typeface="Trebuchet MS"/>
                <a:cs typeface="Trebuchet MS"/>
              </a:rPr>
              <a:t>2</a:t>
            </a:r>
            <a:r>
              <a:rPr sz="1650" b="1" spc="-85" dirty="0">
                <a:latin typeface="Trebuchet MS"/>
                <a:cs typeface="Trebuchet MS"/>
              </a:rPr>
              <a:t> </a:t>
            </a:r>
            <a:r>
              <a:rPr sz="1650" b="1" spc="50" dirty="0">
                <a:latin typeface="Trebuchet MS"/>
                <a:cs typeface="Trebuchet MS"/>
              </a:rPr>
              <a:t>οξυγόνο)</a:t>
            </a:r>
            <a:endParaRPr sz="1650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20499" y="3068871"/>
            <a:ext cx="2010968" cy="243984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349250"/>
            <a:ext cx="8578215" cy="6477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99419" y="501650"/>
            <a:ext cx="2465705" cy="2776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65" dirty="0">
                <a:latin typeface="Trebuchet MS"/>
                <a:cs typeface="Trebuchet MS"/>
              </a:rPr>
              <a:t>ΙΔΙΟΤΗΤΕΣ</a:t>
            </a:r>
            <a:r>
              <a:rPr sz="1700" b="1" spc="-80" dirty="0">
                <a:latin typeface="Trebuchet MS"/>
                <a:cs typeface="Trebuchet MS"/>
              </a:rPr>
              <a:t> </a:t>
            </a:r>
            <a:r>
              <a:rPr sz="1700" b="1" spc="55" dirty="0">
                <a:latin typeface="Trebuchet MS"/>
                <a:cs typeface="Trebuchet MS"/>
              </a:rPr>
              <a:t>ΤΟΥ</a:t>
            </a:r>
            <a:r>
              <a:rPr sz="1700" b="1" spc="-8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ΝΕΡΟΥ</a:t>
            </a:r>
            <a:endParaRPr sz="17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0700" y="1035050"/>
            <a:ext cx="2948445" cy="247177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20211" y="3478690"/>
            <a:ext cx="1930400" cy="2183130"/>
            <a:chOff x="1620211" y="3478690"/>
            <a:chExt cx="1930400" cy="21831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7138" y="3516813"/>
              <a:ext cx="228735" cy="2287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7138" y="3516813"/>
              <a:ext cx="229235" cy="229235"/>
            </a:xfrm>
            <a:custGeom>
              <a:avLst/>
              <a:gdLst/>
              <a:ahLst/>
              <a:cxnLst/>
              <a:rect l="l" t="t" r="r" b="b"/>
              <a:pathLst>
                <a:path w="229235" h="229235">
                  <a:moveTo>
                    <a:pt x="228735" y="114367"/>
                  </a:moveTo>
                  <a:lnTo>
                    <a:pt x="220030" y="158134"/>
                  </a:lnTo>
                  <a:lnTo>
                    <a:pt x="217156" y="165072"/>
                  </a:lnTo>
                  <a:lnTo>
                    <a:pt x="213633" y="171663"/>
                  </a:lnTo>
                  <a:lnTo>
                    <a:pt x="209461" y="177906"/>
                  </a:lnTo>
                  <a:lnTo>
                    <a:pt x="205289" y="184151"/>
                  </a:lnTo>
                  <a:lnTo>
                    <a:pt x="171663" y="213632"/>
                  </a:lnTo>
                  <a:lnTo>
                    <a:pt x="129314" y="228003"/>
                  </a:lnTo>
                  <a:lnTo>
                    <a:pt x="114367" y="228735"/>
                  </a:lnTo>
                  <a:lnTo>
                    <a:pt x="106858" y="228735"/>
                  </a:lnTo>
                  <a:lnTo>
                    <a:pt x="63663" y="217155"/>
                  </a:lnTo>
                  <a:lnTo>
                    <a:pt x="28187" y="189927"/>
                  </a:lnTo>
                  <a:lnTo>
                    <a:pt x="19274" y="177906"/>
                  </a:lnTo>
                  <a:lnTo>
                    <a:pt x="15102" y="171663"/>
                  </a:lnTo>
                  <a:lnTo>
                    <a:pt x="11579" y="165072"/>
                  </a:lnTo>
                  <a:lnTo>
                    <a:pt x="8705" y="158134"/>
                  </a:lnTo>
                  <a:lnTo>
                    <a:pt x="5831" y="151196"/>
                  </a:lnTo>
                  <a:lnTo>
                    <a:pt x="0" y="114367"/>
                  </a:lnTo>
                  <a:lnTo>
                    <a:pt x="0" y="106858"/>
                  </a:lnTo>
                  <a:lnTo>
                    <a:pt x="11579" y="63662"/>
                  </a:lnTo>
                  <a:lnTo>
                    <a:pt x="19274" y="50828"/>
                  </a:lnTo>
                  <a:lnTo>
                    <a:pt x="23446" y="44584"/>
                  </a:lnTo>
                  <a:lnTo>
                    <a:pt x="57072" y="15102"/>
                  </a:lnTo>
                  <a:lnTo>
                    <a:pt x="92055" y="2197"/>
                  </a:lnTo>
                  <a:lnTo>
                    <a:pt x="99421" y="732"/>
                  </a:lnTo>
                  <a:lnTo>
                    <a:pt x="106858" y="0"/>
                  </a:lnTo>
                  <a:lnTo>
                    <a:pt x="114367" y="0"/>
                  </a:lnTo>
                  <a:lnTo>
                    <a:pt x="121877" y="0"/>
                  </a:lnTo>
                  <a:lnTo>
                    <a:pt x="129314" y="732"/>
                  </a:lnTo>
                  <a:lnTo>
                    <a:pt x="136679" y="2197"/>
                  </a:lnTo>
                  <a:lnTo>
                    <a:pt x="144045" y="3662"/>
                  </a:lnTo>
                  <a:lnTo>
                    <a:pt x="184151" y="23446"/>
                  </a:lnTo>
                  <a:lnTo>
                    <a:pt x="209461" y="50828"/>
                  </a:lnTo>
                  <a:lnTo>
                    <a:pt x="213633" y="57072"/>
                  </a:lnTo>
                  <a:lnTo>
                    <a:pt x="217156" y="63663"/>
                  </a:lnTo>
                  <a:lnTo>
                    <a:pt x="220030" y="70601"/>
                  </a:lnTo>
                  <a:lnTo>
                    <a:pt x="222903" y="77538"/>
                  </a:lnTo>
                  <a:lnTo>
                    <a:pt x="225073" y="84690"/>
                  </a:lnTo>
                  <a:lnTo>
                    <a:pt x="226538" y="92055"/>
                  </a:lnTo>
                  <a:lnTo>
                    <a:pt x="228003" y="99420"/>
                  </a:lnTo>
                  <a:lnTo>
                    <a:pt x="228735" y="106858"/>
                  </a:lnTo>
                  <a:lnTo>
                    <a:pt x="228735" y="114367"/>
                  </a:lnTo>
                  <a:close/>
                </a:path>
              </a:pathLst>
            </a:custGeom>
            <a:ln w="28591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0211" y="3478690"/>
              <a:ext cx="1725049" cy="218252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17900" y="1416049"/>
            <a:ext cx="2057400" cy="129394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140" dirty="0">
                <a:latin typeface="Trebuchet MS"/>
                <a:cs typeface="Trebuchet MS"/>
              </a:rPr>
              <a:t>παιδιά</a:t>
            </a:r>
            <a:r>
              <a:rPr sz="1650" b="1" spc="-105" dirty="0">
                <a:latin typeface="Trebuchet MS"/>
                <a:cs typeface="Trebuchet MS"/>
              </a:rPr>
              <a:t> </a:t>
            </a:r>
            <a:r>
              <a:rPr sz="1650" b="1" spc="70" dirty="0">
                <a:latin typeface="Trebuchet MS"/>
                <a:cs typeface="Trebuchet MS"/>
              </a:rPr>
              <a:t>ξέρατε</a:t>
            </a:r>
            <a:r>
              <a:rPr sz="1650" b="1" spc="-10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ότι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νερό</a:t>
            </a:r>
            <a:r>
              <a:rPr sz="1650" b="1" spc="-8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είναι:</a:t>
            </a:r>
            <a:endParaRPr sz="1650" dirty="0">
              <a:latin typeface="Trebuchet MS"/>
              <a:cs typeface="Trebuchet MS"/>
            </a:endParaRPr>
          </a:p>
          <a:p>
            <a:pPr marL="246379" indent="-234315">
              <a:lnSpc>
                <a:spcPts val="1880"/>
              </a:lnSpc>
              <a:buAutoNum type="arabicPeriod"/>
              <a:tabLst>
                <a:tab pos="247015" algn="l"/>
              </a:tabLst>
            </a:pPr>
            <a:r>
              <a:rPr sz="1650" b="1" spc="95" dirty="0">
                <a:latin typeface="Trebuchet MS"/>
                <a:cs typeface="Trebuchet MS"/>
              </a:rPr>
              <a:t>άχρωμο</a:t>
            </a:r>
            <a:endParaRPr sz="1650" dirty="0">
              <a:latin typeface="Trebuchet MS"/>
              <a:cs typeface="Trebuchet MS"/>
            </a:endParaRPr>
          </a:p>
          <a:p>
            <a:pPr marL="246379" indent="-234315">
              <a:lnSpc>
                <a:spcPts val="1950"/>
              </a:lnSpc>
              <a:buAutoNum type="arabicPeriod"/>
              <a:tabLst>
                <a:tab pos="247015" algn="l"/>
              </a:tabLst>
            </a:pPr>
            <a:r>
              <a:rPr sz="1650" b="1" spc="100" dirty="0">
                <a:latin typeface="Trebuchet MS"/>
                <a:cs typeface="Trebuchet MS"/>
              </a:rPr>
              <a:t>άοσμο</a:t>
            </a:r>
            <a:endParaRPr sz="1650" dirty="0">
              <a:latin typeface="Trebuchet MS"/>
              <a:cs typeface="Trebuchet MS"/>
            </a:endParaRPr>
          </a:p>
          <a:p>
            <a:pPr marL="246379" indent="-234315">
              <a:lnSpc>
                <a:spcPts val="1964"/>
              </a:lnSpc>
              <a:buAutoNum type="arabicPeriod"/>
              <a:tabLst>
                <a:tab pos="247015" algn="l"/>
              </a:tabLst>
            </a:pPr>
            <a:r>
              <a:rPr sz="1650" b="1" spc="75" dirty="0">
                <a:latin typeface="Trebuchet MS"/>
                <a:cs typeface="Trebuchet MS"/>
              </a:rPr>
              <a:t>άγευστο</a:t>
            </a:r>
            <a:endParaRPr sz="1650" dirty="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9659" y="3478690"/>
            <a:ext cx="3106994" cy="229688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273050"/>
            <a:ext cx="8578215" cy="64008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8152" y="3173708"/>
            <a:ext cx="2182520" cy="17250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 rot="20820000">
            <a:off x="4693532" y="3822507"/>
            <a:ext cx="4087378" cy="257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25"/>
              </a:lnSpc>
            </a:pPr>
            <a:r>
              <a:rPr sz="2000" b="1" spc="120" dirty="0">
                <a:latin typeface="Trebuchet MS"/>
                <a:cs typeface="Trebuchet MS"/>
              </a:rPr>
              <a:t>ελάτε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130" dirty="0">
                <a:latin typeface="Trebuchet MS"/>
                <a:cs typeface="Trebuchet MS"/>
              </a:rPr>
              <a:t>να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140" dirty="0">
                <a:latin typeface="Trebuchet MS"/>
                <a:cs typeface="Trebuchet MS"/>
              </a:rPr>
              <a:t>κάνουμε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160" dirty="0">
                <a:latin typeface="Trebuchet MS"/>
                <a:cs typeface="Trebuchet MS"/>
              </a:rPr>
              <a:t>πειράματα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-155" dirty="0">
                <a:latin typeface="Trebuchet MS"/>
                <a:cs typeface="Trebuchet MS"/>
              </a:rPr>
              <a:t>!!!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236377" y="657636"/>
            <a:ext cx="3836670" cy="2397125"/>
            <a:chOff x="4236377" y="657636"/>
            <a:chExt cx="3836670" cy="2397125"/>
          </a:xfrm>
        </p:grpSpPr>
        <p:sp>
          <p:nvSpPr>
            <p:cNvPr id="6" name="object 6"/>
            <p:cNvSpPr/>
            <p:nvPr/>
          </p:nvSpPr>
          <p:spPr>
            <a:xfrm>
              <a:off x="4250673" y="671932"/>
              <a:ext cx="3808095" cy="2368550"/>
            </a:xfrm>
            <a:custGeom>
              <a:avLst/>
              <a:gdLst/>
              <a:ahLst/>
              <a:cxnLst/>
              <a:rect l="l" t="t" r="r" b="b"/>
              <a:pathLst>
                <a:path w="3808095" h="2368550">
                  <a:moveTo>
                    <a:pt x="0" y="2368346"/>
                  </a:moveTo>
                  <a:lnTo>
                    <a:pt x="384495" y="1830063"/>
                  </a:lnTo>
                  <a:lnTo>
                    <a:pt x="367261" y="1815681"/>
                  </a:lnTo>
                  <a:lnTo>
                    <a:pt x="350400" y="1801142"/>
                  </a:lnTo>
                  <a:lnTo>
                    <a:pt x="317798" y="1771596"/>
                  </a:lnTo>
                  <a:lnTo>
                    <a:pt x="286722" y="1741454"/>
                  </a:lnTo>
                  <a:lnTo>
                    <a:pt x="257201" y="1710744"/>
                  </a:lnTo>
                  <a:lnTo>
                    <a:pt x="229262" y="1679495"/>
                  </a:lnTo>
                  <a:lnTo>
                    <a:pt x="202934" y="1647738"/>
                  </a:lnTo>
                  <a:lnTo>
                    <a:pt x="178241" y="1615504"/>
                  </a:lnTo>
                  <a:lnTo>
                    <a:pt x="155206" y="1582821"/>
                  </a:lnTo>
                  <a:lnTo>
                    <a:pt x="133853" y="1549723"/>
                  </a:lnTo>
                  <a:lnTo>
                    <a:pt x="114200" y="1516241"/>
                  </a:lnTo>
                  <a:lnTo>
                    <a:pt x="96268" y="1482407"/>
                  </a:lnTo>
                  <a:lnTo>
                    <a:pt x="72631" y="1431064"/>
                  </a:lnTo>
                  <a:lnTo>
                    <a:pt x="52954" y="1379117"/>
                  </a:lnTo>
                  <a:lnTo>
                    <a:pt x="37279" y="1326673"/>
                  </a:lnTo>
                  <a:lnTo>
                    <a:pt x="25639" y="1273840"/>
                  </a:lnTo>
                  <a:lnTo>
                    <a:pt x="18059" y="1220738"/>
                  </a:lnTo>
                  <a:lnTo>
                    <a:pt x="14557" y="1167484"/>
                  </a:lnTo>
                  <a:lnTo>
                    <a:pt x="14297" y="1149715"/>
                  </a:lnTo>
                  <a:lnTo>
                    <a:pt x="14490" y="1131950"/>
                  </a:lnTo>
                  <a:lnTo>
                    <a:pt x="17795" y="1078687"/>
                  </a:lnTo>
                  <a:lnTo>
                    <a:pt x="25177" y="1025579"/>
                  </a:lnTo>
                  <a:lnTo>
                    <a:pt x="36619" y="972735"/>
                  </a:lnTo>
                  <a:lnTo>
                    <a:pt x="52100" y="920265"/>
                  </a:lnTo>
                  <a:lnTo>
                    <a:pt x="71585" y="868287"/>
                  </a:lnTo>
                  <a:lnTo>
                    <a:pt x="95029" y="816916"/>
                  </a:lnTo>
                  <a:lnTo>
                    <a:pt x="112835" y="783057"/>
                  </a:lnTo>
                  <a:lnTo>
                    <a:pt x="132363" y="749548"/>
                  </a:lnTo>
                  <a:lnTo>
                    <a:pt x="153593" y="716421"/>
                  </a:lnTo>
                  <a:lnTo>
                    <a:pt x="176506" y="683708"/>
                  </a:lnTo>
                  <a:lnTo>
                    <a:pt x="201079" y="651439"/>
                  </a:lnTo>
                  <a:lnTo>
                    <a:pt x="227289" y="619647"/>
                  </a:lnTo>
                  <a:lnTo>
                    <a:pt x="255111" y="588360"/>
                  </a:lnTo>
                  <a:lnTo>
                    <a:pt x="284518" y="557610"/>
                  </a:lnTo>
                  <a:lnTo>
                    <a:pt x="315482" y="527425"/>
                  </a:lnTo>
                  <a:lnTo>
                    <a:pt x="347973" y="497835"/>
                  </a:lnTo>
                  <a:lnTo>
                    <a:pt x="381961" y="468867"/>
                  </a:lnTo>
                  <a:lnTo>
                    <a:pt x="417412" y="440550"/>
                  </a:lnTo>
                  <a:lnTo>
                    <a:pt x="454293" y="412911"/>
                  </a:lnTo>
                  <a:lnTo>
                    <a:pt x="492569" y="385976"/>
                  </a:lnTo>
                  <a:lnTo>
                    <a:pt x="532202" y="359771"/>
                  </a:lnTo>
                  <a:lnTo>
                    <a:pt x="573156" y="334321"/>
                  </a:lnTo>
                  <a:lnTo>
                    <a:pt x="615390" y="309650"/>
                  </a:lnTo>
                  <a:lnTo>
                    <a:pt x="658864" y="285782"/>
                  </a:lnTo>
                  <a:lnTo>
                    <a:pt x="703537" y="262741"/>
                  </a:lnTo>
                  <a:lnTo>
                    <a:pt x="749365" y="240547"/>
                  </a:lnTo>
                  <a:lnTo>
                    <a:pt x="796306" y="219222"/>
                  </a:lnTo>
                  <a:lnTo>
                    <a:pt x="844314" y="198787"/>
                  </a:lnTo>
                  <a:lnTo>
                    <a:pt x="893343" y="179260"/>
                  </a:lnTo>
                  <a:lnTo>
                    <a:pt x="943346" y="160662"/>
                  </a:lnTo>
                  <a:lnTo>
                    <a:pt x="994275" y="143009"/>
                  </a:lnTo>
                  <a:lnTo>
                    <a:pt x="1046082" y="126319"/>
                  </a:lnTo>
                  <a:lnTo>
                    <a:pt x="1098716" y="110607"/>
                  </a:lnTo>
                  <a:lnTo>
                    <a:pt x="1152129" y="95889"/>
                  </a:lnTo>
                  <a:lnTo>
                    <a:pt x="1206267" y="82179"/>
                  </a:lnTo>
                  <a:lnTo>
                    <a:pt x="1261080" y="69489"/>
                  </a:lnTo>
                  <a:lnTo>
                    <a:pt x="1316516" y="57832"/>
                  </a:lnTo>
                  <a:lnTo>
                    <a:pt x="1372520" y="47220"/>
                  </a:lnTo>
                  <a:lnTo>
                    <a:pt x="1429040" y="37661"/>
                  </a:lnTo>
                  <a:lnTo>
                    <a:pt x="1486021" y="29166"/>
                  </a:lnTo>
                  <a:lnTo>
                    <a:pt x="1543409" y="21742"/>
                  </a:lnTo>
                  <a:lnTo>
                    <a:pt x="1601148" y="15398"/>
                  </a:lnTo>
                  <a:lnTo>
                    <a:pt x="1659185" y="10137"/>
                  </a:lnTo>
                  <a:lnTo>
                    <a:pt x="1717462" y="5967"/>
                  </a:lnTo>
                  <a:lnTo>
                    <a:pt x="1775924" y="2890"/>
                  </a:lnTo>
                  <a:lnTo>
                    <a:pt x="1834516" y="910"/>
                  </a:lnTo>
                  <a:lnTo>
                    <a:pt x="1893180" y="28"/>
                  </a:lnTo>
                  <a:lnTo>
                    <a:pt x="1922519" y="0"/>
                  </a:lnTo>
                  <a:lnTo>
                    <a:pt x="1951862" y="246"/>
                  </a:lnTo>
                  <a:lnTo>
                    <a:pt x="2010504" y="1563"/>
                  </a:lnTo>
                  <a:lnTo>
                    <a:pt x="2069051" y="3978"/>
                  </a:lnTo>
                  <a:lnTo>
                    <a:pt x="2127447" y="7488"/>
                  </a:lnTo>
                  <a:lnTo>
                    <a:pt x="2185635" y="12091"/>
                  </a:lnTo>
                  <a:lnTo>
                    <a:pt x="2243561" y="17782"/>
                  </a:lnTo>
                  <a:lnTo>
                    <a:pt x="2301167" y="24555"/>
                  </a:lnTo>
                  <a:lnTo>
                    <a:pt x="2358400" y="32404"/>
                  </a:lnTo>
                  <a:lnTo>
                    <a:pt x="2415205" y="41322"/>
                  </a:lnTo>
                  <a:lnTo>
                    <a:pt x="2471527" y="51299"/>
                  </a:lnTo>
                  <a:lnTo>
                    <a:pt x="2527313" y="62327"/>
                  </a:lnTo>
                  <a:lnTo>
                    <a:pt x="2582508" y="74394"/>
                  </a:lnTo>
                  <a:lnTo>
                    <a:pt x="2637060" y="87490"/>
                  </a:lnTo>
                  <a:lnTo>
                    <a:pt x="2690917" y="101601"/>
                  </a:lnTo>
                  <a:lnTo>
                    <a:pt x="2744027" y="116715"/>
                  </a:lnTo>
                  <a:lnTo>
                    <a:pt x="2796340" y="132816"/>
                  </a:lnTo>
                  <a:lnTo>
                    <a:pt x="2847805" y="149889"/>
                  </a:lnTo>
                  <a:lnTo>
                    <a:pt x="2898373" y="167919"/>
                  </a:lnTo>
                  <a:lnTo>
                    <a:pt x="2947996" y="186887"/>
                  </a:lnTo>
                  <a:lnTo>
                    <a:pt x="2996625" y="206775"/>
                  </a:lnTo>
                  <a:lnTo>
                    <a:pt x="3044215" y="227566"/>
                  </a:lnTo>
                  <a:lnTo>
                    <a:pt x="3090721" y="249237"/>
                  </a:lnTo>
                  <a:lnTo>
                    <a:pt x="3136097" y="271770"/>
                  </a:lnTo>
                  <a:lnTo>
                    <a:pt x="3180300" y="295141"/>
                  </a:lnTo>
                  <a:lnTo>
                    <a:pt x="3223288" y="319330"/>
                  </a:lnTo>
                  <a:lnTo>
                    <a:pt x="3265019" y="344313"/>
                  </a:lnTo>
                  <a:lnTo>
                    <a:pt x="3305454" y="370065"/>
                  </a:lnTo>
                  <a:lnTo>
                    <a:pt x="3344554" y="396562"/>
                  </a:lnTo>
                  <a:lnTo>
                    <a:pt x="3382281" y="423779"/>
                  </a:lnTo>
                  <a:lnTo>
                    <a:pt x="3418600" y="451690"/>
                  </a:lnTo>
                  <a:lnTo>
                    <a:pt x="3453475" y="480268"/>
                  </a:lnTo>
                  <a:lnTo>
                    <a:pt x="3486874" y="509485"/>
                  </a:lnTo>
                  <a:lnTo>
                    <a:pt x="3518764" y="539315"/>
                  </a:lnTo>
                  <a:lnTo>
                    <a:pt x="3549114" y="569727"/>
                  </a:lnTo>
                  <a:lnTo>
                    <a:pt x="3577896" y="600694"/>
                  </a:lnTo>
                  <a:lnTo>
                    <a:pt x="3605083" y="632184"/>
                  </a:lnTo>
                  <a:lnTo>
                    <a:pt x="3630647" y="664169"/>
                  </a:lnTo>
                  <a:lnTo>
                    <a:pt x="3654565" y="696618"/>
                  </a:lnTo>
                  <a:lnTo>
                    <a:pt x="3676814" y="729499"/>
                  </a:lnTo>
                  <a:lnTo>
                    <a:pt x="3697372" y="762781"/>
                  </a:lnTo>
                  <a:lnTo>
                    <a:pt x="3716220" y="796432"/>
                  </a:lnTo>
                  <a:lnTo>
                    <a:pt x="3741245" y="847529"/>
                  </a:lnTo>
                  <a:lnTo>
                    <a:pt x="3762330" y="899278"/>
                  </a:lnTo>
                  <a:lnTo>
                    <a:pt x="3779426" y="951563"/>
                  </a:lnTo>
                  <a:lnTo>
                    <a:pt x="3792498" y="1004268"/>
                  </a:lnTo>
                  <a:lnTo>
                    <a:pt x="3801517" y="1057284"/>
                  </a:lnTo>
                  <a:lnTo>
                    <a:pt x="3806464" y="1110500"/>
                  </a:lnTo>
                  <a:lnTo>
                    <a:pt x="3807494" y="1146029"/>
                  </a:lnTo>
                  <a:lnTo>
                    <a:pt x="3807328" y="1163798"/>
                  </a:lnTo>
                  <a:lnTo>
                    <a:pt x="3804108" y="1217059"/>
                  </a:lnTo>
                  <a:lnTo>
                    <a:pt x="3796810" y="1270171"/>
                  </a:lnTo>
                  <a:lnTo>
                    <a:pt x="3785451" y="1323026"/>
                  </a:lnTo>
                  <a:lnTo>
                    <a:pt x="3770052" y="1375505"/>
                  </a:lnTo>
                  <a:lnTo>
                    <a:pt x="3750652" y="1427490"/>
                  </a:lnTo>
                  <a:lnTo>
                    <a:pt x="3727289" y="1478875"/>
                  </a:lnTo>
                  <a:lnTo>
                    <a:pt x="3709534" y="1512748"/>
                  </a:lnTo>
                  <a:lnTo>
                    <a:pt x="3690061" y="1546264"/>
                  </a:lnTo>
                  <a:lnTo>
                    <a:pt x="3668881" y="1579407"/>
                  </a:lnTo>
                  <a:lnTo>
                    <a:pt x="3646023" y="1612130"/>
                  </a:lnTo>
                  <a:lnTo>
                    <a:pt x="3621497" y="1644416"/>
                  </a:lnTo>
                  <a:lnTo>
                    <a:pt x="3595341" y="1676221"/>
                  </a:lnTo>
                  <a:lnTo>
                    <a:pt x="3567565" y="1707527"/>
                  </a:lnTo>
                  <a:lnTo>
                    <a:pt x="3538210" y="1738291"/>
                  </a:lnTo>
                  <a:lnTo>
                    <a:pt x="3507290" y="1768497"/>
                  </a:lnTo>
                  <a:lnTo>
                    <a:pt x="3474850" y="1798103"/>
                  </a:lnTo>
                  <a:lnTo>
                    <a:pt x="3440904" y="1827093"/>
                  </a:lnTo>
                  <a:lnTo>
                    <a:pt x="3405501" y="1855427"/>
                  </a:lnTo>
                  <a:lnTo>
                    <a:pt x="3368659" y="1883091"/>
                  </a:lnTo>
                  <a:lnTo>
                    <a:pt x="3330431" y="1910045"/>
                  </a:lnTo>
                  <a:lnTo>
                    <a:pt x="3290834" y="1936276"/>
                  </a:lnTo>
                  <a:lnTo>
                    <a:pt x="3249926" y="1961747"/>
                  </a:lnTo>
                  <a:lnTo>
                    <a:pt x="3207726" y="1986445"/>
                  </a:lnTo>
                  <a:lnTo>
                    <a:pt x="3164295" y="2010335"/>
                  </a:lnTo>
                  <a:lnTo>
                    <a:pt x="3119653" y="2033406"/>
                  </a:lnTo>
                  <a:lnTo>
                    <a:pt x="3073865" y="2055623"/>
                  </a:lnTo>
                  <a:lnTo>
                    <a:pt x="3026952" y="2076978"/>
                  </a:lnTo>
                  <a:lnTo>
                    <a:pt x="2978983" y="2097438"/>
                  </a:lnTo>
                  <a:lnTo>
                    <a:pt x="2929979" y="2116995"/>
                  </a:lnTo>
                  <a:lnTo>
                    <a:pt x="2880011" y="2135620"/>
                  </a:lnTo>
                  <a:lnTo>
                    <a:pt x="2829104" y="2153305"/>
                  </a:lnTo>
                  <a:lnTo>
                    <a:pt x="2777330" y="2170023"/>
                  </a:lnTo>
                  <a:lnTo>
                    <a:pt x="2724713" y="2185767"/>
                  </a:lnTo>
                  <a:lnTo>
                    <a:pt x="2671331" y="2200514"/>
                  </a:lnTo>
                  <a:lnTo>
                    <a:pt x="2617207" y="2214258"/>
                  </a:lnTo>
                  <a:lnTo>
                    <a:pt x="2562421" y="2226978"/>
                  </a:lnTo>
                  <a:lnTo>
                    <a:pt x="2506997" y="2238668"/>
                  </a:lnTo>
                  <a:lnTo>
                    <a:pt x="2451016" y="2249312"/>
                  </a:lnTo>
                  <a:lnTo>
                    <a:pt x="2394505" y="2258904"/>
                  </a:lnTo>
                  <a:lnTo>
                    <a:pt x="2337545" y="2267432"/>
                  </a:lnTo>
                  <a:lnTo>
                    <a:pt x="2280162" y="2274889"/>
                  </a:lnTo>
                  <a:lnTo>
                    <a:pt x="2222439" y="2281267"/>
                  </a:lnTo>
                  <a:lnTo>
                    <a:pt x="2164404" y="2286561"/>
                  </a:lnTo>
                  <a:lnTo>
                    <a:pt x="2106141" y="2290765"/>
                  </a:lnTo>
                  <a:lnTo>
                    <a:pt x="2047676" y="2293876"/>
                  </a:lnTo>
                  <a:lnTo>
                    <a:pt x="1989095" y="2295890"/>
                  </a:lnTo>
                  <a:lnTo>
                    <a:pt x="1930425" y="2296806"/>
                  </a:lnTo>
                  <a:lnTo>
                    <a:pt x="1901086" y="2296852"/>
                  </a:lnTo>
                  <a:lnTo>
                    <a:pt x="1871750" y="2296622"/>
                  </a:lnTo>
                  <a:lnTo>
                    <a:pt x="1813098" y="2295339"/>
                  </a:lnTo>
                  <a:lnTo>
                    <a:pt x="1754554" y="2292958"/>
                  </a:lnTo>
                  <a:lnTo>
                    <a:pt x="1696146" y="2289481"/>
                  </a:lnTo>
                  <a:lnTo>
                    <a:pt x="1637957" y="2284913"/>
                  </a:lnTo>
                  <a:lnTo>
                    <a:pt x="1580016" y="2279255"/>
                  </a:lnTo>
                  <a:lnTo>
                    <a:pt x="1522406" y="2272516"/>
                  </a:lnTo>
                  <a:lnTo>
                    <a:pt x="1465153" y="2264699"/>
                  </a:lnTo>
                  <a:lnTo>
                    <a:pt x="1408341" y="2255815"/>
                  </a:lnTo>
                  <a:lnTo>
                    <a:pt x="1351997" y="2245869"/>
                  </a:lnTo>
                  <a:lnTo>
                    <a:pt x="1296201" y="2234875"/>
                  </a:lnTo>
                  <a:lnTo>
                    <a:pt x="1240980" y="2222839"/>
                  </a:lnTo>
                  <a:lnTo>
                    <a:pt x="1186414" y="2209776"/>
                  </a:lnTo>
                  <a:lnTo>
                    <a:pt x="1132528" y="2195694"/>
                  </a:lnTo>
                  <a:lnTo>
                    <a:pt x="1079400" y="2180613"/>
                  </a:lnTo>
                  <a:lnTo>
                    <a:pt x="1027056" y="2164541"/>
                  </a:lnTo>
                  <a:lnTo>
                    <a:pt x="975570" y="2147499"/>
                  </a:lnTo>
                  <a:lnTo>
                    <a:pt x="924967" y="2129497"/>
                  </a:lnTo>
                  <a:lnTo>
                    <a:pt x="875321" y="2110560"/>
                  </a:lnTo>
                  <a:lnTo>
                    <a:pt x="850860" y="2100742"/>
                  </a:lnTo>
                  <a:lnTo>
                    <a:pt x="0" y="23683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50673" y="671932"/>
              <a:ext cx="3808095" cy="2368550"/>
            </a:xfrm>
            <a:custGeom>
              <a:avLst/>
              <a:gdLst/>
              <a:ahLst/>
              <a:cxnLst/>
              <a:rect l="l" t="t" r="r" b="b"/>
              <a:pathLst>
                <a:path w="3808095" h="2368550">
                  <a:moveTo>
                    <a:pt x="0" y="2368346"/>
                  </a:moveTo>
                  <a:lnTo>
                    <a:pt x="384495" y="1830063"/>
                  </a:lnTo>
                  <a:lnTo>
                    <a:pt x="367261" y="1815681"/>
                  </a:lnTo>
                  <a:lnTo>
                    <a:pt x="350400" y="1801142"/>
                  </a:lnTo>
                  <a:lnTo>
                    <a:pt x="317798" y="1771596"/>
                  </a:lnTo>
                  <a:lnTo>
                    <a:pt x="286722" y="1741454"/>
                  </a:lnTo>
                  <a:lnTo>
                    <a:pt x="257201" y="1710744"/>
                  </a:lnTo>
                  <a:lnTo>
                    <a:pt x="229262" y="1679495"/>
                  </a:lnTo>
                  <a:lnTo>
                    <a:pt x="202934" y="1647738"/>
                  </a:lnTo>
                  <a:lnTo>
                    <a:pt x="178241" y="1615504"/>
                  </a:lnTo>
                  <a:lnTo>
                    <a:pt x="155206" y="1582821"/>
                  </a:lnTo>
                  <a:lnTo>
                    <a:pt x="133853" y="1549723"/>
                  </a:lnTo>
                  <a:lnTo>
                    <a:pt x="114200" y="1516241"/>
                  </a:lnTo>
                  <a:lnTo>
                    <a:pt x="96268" y="1482407"/>
                  </a:lnTo>
                  <a:lnTo>
                    <a:pt x="72631" y="1431064"/>
                  </a:lnTo>
                  <a:lnTo>
                    <a:pt x="52954" y="1379117"/>
                  </a:lnTo>
                  <a:lnTo>
                    <a:pt x="37279" y="1326673"/>
                  </a:lnTo>
                  <a:lnTo>
                    <a:pt x="25639" y="1273840"/>
                  </a:lnTo>
                  <a:lnTo>
                    <a:pt x="18059" y="1220738"/>
                  </a:lnTo>
                  <a:lnTo>
                    <a:pt x="14557" y="1167484"/>
                  </a:lnTo>
                  <a:lnTo>
                    <a:pt x="14297" y="1149715"/>
                  </a:lnTo>
                  <a:lnTo>
                    <a:pt x="14490" y="1131950"/>
                  </a:lnTo>
                  <a:lnTo>
                    <a:pt x="17795" y="1078687"/>
                  </a:lnTo>
                  <a:lnTo>
                    <a:pt x="25177" y="1025579"/>
                  </a:lnTo>
                  <a:lnTo>
                    <a:pt x="36619" y="972735"/>
                  </a:lnTo>
                  <a:lnTo>
                    <a:pt x="52100" y="920265"/>
                  </a:lnTo>
                  <a:lnTo>
                    <a:pt x="71585" y="868287"/>
                  </a:lnTo>
                  <a:lnTo>
                    <a:pt x="95029" y="816916"/>
                  </a:lnTo>
                  <a:lnTo>
                    <a:pt x="112835" y="783057"/>
                  </a:lnTo>
                  <a:lnTo>
                    <a:pt x="132363" y="749548"/>
                  </a:lnTo>
                  <a:lnTo>
                    <a:pt x="153593" y="716421"/>
                  </a:lnTo>
                  <a:lnTo>
                    <a:pt x="176506" y="683708"/>
                  </a:lnTo>
                  <a:lnTo>
                    <a:pt x="201079" y="651439"/>
                  </a:lnTo>
                  <a:lnTo>
                    <a:pt x="227289" y="619647"/>
                  </a:lnTo>
                  <a:lnTo>
                    <a:pt x="255111" y="588360"/>
                  </a:lnTo>
                  <a:lnTo>
                    <a:pt x="284518" y="557610"/>
                  </a:lnTo>
                  <a:lnTo>
                    <a:pt x="315482" y="527425"/>
                  </a:lnTo>
                  <a:lnTo>
                    <a:pt x="347973" y="497835"/>
                  </a:lnTo>
                  <a:lnTo>
                    <a:pt x="381961" y="468867"/>
                  </a:lnTo>
                  <a:lnTo>
                    <a:pt x="417412" y="440550"/>
                  </a:lnTo>
                  <a:lnTo>
                    <a:pt x="454293" y="412911"/>
                  </a:lnTo>
                  <a:lnTo>
                    <a:pt x="492569" y="385976"/>
                  </a:lnTo>
                  <a:lnTo>
                    <a:pt x="532202" y="359771"/>
                  </a:lnTo>
                  <a:lnTo>
                    <a:pt x="573156" y="334321"/>
                  </a:lnTo>
                  <a:lnTo>
                    <a:pt x="615390" y="309650"/>
                  </a:lnTo>
                  <a:lnTo>
                    <a:pt x="658864" y="285782"/>
                  </a:lnTo>
                  <a:lnTo>
                    <a:pt x="703537" y="262741"/>
                  </a:lnTo>
                  <a:lnTo>
                    <a:pt x="749365" y="240547"/>
                  </a:lnTo>
                  <a:lnTo>
                    <a:pt x="796306" y="219222"/>
                  </a:lnTo>
                  <a:lnTo>
                    <a:pt x="844314" y="198787"/>
                  </a:lnTo>
                  <a:lnTo>
                    <a:pt x="893343" y="179260"/>
                  </a:lnTo>
                  <a:lnTo>
                    <a:pt x="943346" y="160662"/>
                  </a:lnTo>
                  <a:lnTo>
                    <a:pt x="994275" y="143009"/>
                  </a:lnTo>
                  <a:lnTo>
                    <a:pt x="1046082" y="126319"/>
                  </a:lnTo>
                  <a:lnTo>
                    <a:pt x="1098716" y="110607"/>
                  </a:lnTo>
                  <a:lnTo>
                    <a:pt x="1152129" y="95889"/>
                  </a:lnTo>
                  <a:lnTo>
                    <a:pt x="1206267" y="82179"/>
                  </a:lnTo>
                  <a:lnTo>
                    <a:pt x="1261080" y="69489"/>
                  </a:lnTo>
                  <a:lnTo>
                    <a:pt x="1316516" y="57832"/>
                  </a:lnTo>
                  <a:lnTo>
                    <a:pt x="1372520" y="47220"/>
                  </a:lnTo>
                  <a:lnTo>
                    <a:pt x="1429040" y="37661"/>
                  </a:lnTo>
                  <a:lnTo>
                    <a:pt x="1486021" y="29166"/>
                  </a:lnTo>
                  <a:lnTo>
                    <a:pt x="1543409" y="21742"/>
                  </a:lnTo>
                  <a:lnTo>
                    <a:pt x="1601148" y="15398"/>
                  </a:lnTo>
                  <a:lnTo>
                    <a:pt x="1659185" y="10137"/>
                  </a:lnTo>
                  <a:lnTo>
                    <a:pt x="1717462" y="5967"/>
                  </a:lnTo>
                  <a:lnTo>
                    <a:pt x="1775924" y="2890"/>
                  </a:lnTo>
                  <a:lnTo>
                    <a:pt x="1834516" y="910"/>
                  </a:lnTo>
                  <a:lnTo>
                    <a:pt x="1893180" y="28"/>
                  </a:lnTo>
                  <a:lnTo>
                    <a:pt x="1922519" y="0"/>
                  </a:lnTo>
                  <a:lnTo>
                    <a:pt x="1951862" y="246"/>
                  </a:lnTo>
                  <a:lnTo>
                    <a:pt x="2010504" y="1563"/>
                  </a:lnTo>
                  <a:lnTo>
                    <a:pt x="2069051" y="3978"/>
                  </a:lnTo>
                  <a:lnTo>
                    <a:pt x="2127447" y="7488"/>
                  </a:lnTo>
                  <a:lnTo>
                    <a:pt x="2185635" y="12091"/>
                  </a:lnTo>
                  <a:lnTo>
                    <a:pt x="2243561" y="17782"/>
                  </a:lnTo>
                  <a:lnTo>
                    <a:pt x="2301167" y="24555"/>
                  </a:lnTo>
                  <a:lnTo>
                    <a:pt x="2358400" y="32404"/>
                  </a:lnTo>
                  <a:lnTo>
                    <a:pt x="2415205" y="41322"/>
                  </a:lnTo>
                  <a:lnTo>
                    <a:pt x="2471527" y="51299"/>
                  </a:lnTo>
                  <a:lnTo>
                    <a:pt x="2527313" y="62327"/>
                  </a:lnTo>
                  <a:lnTo>
                    <a:pt x="2582508" y="74394"/>
                  </a:lnTo>
                  <a:lnTo>
                    <a:pt x="2637060" y="87490"/>
                  </a:lnTo>
                  <a:lnTo>
                    <a:pt x="2690917" y="101601"/>
                  </a:lnTo>
                  <a:lnTo>
                    <a:pt x="2744027" y="116715"/>
                  </a:lnTo>
                  <a:lnTo>
                    <a:pt x="2796340" y="132816"/>
                  </a:lnTo>
                  <a:lnTo>
                    <a:pt x="2847805" y="149889"/>
                  </a:lnTo>
                  <a:lnTo>
                    <a:pt x="2898373" y="167919"/>
                  </a:lnTo>
                  <a:lnTo>
                    <a:pt x="2947996" y="186887"/>
                  </a:lnTo>
                  <a:lnTo>
                    <a:pt x="2996625" y="206775"/>
                  </a:lnTo>
                  <a:lnTo>
                    <a:pt x="3044215" y="227566"/>
                  </a:lnTo>
                  <a:lnTo>
                    <a:pt x="3090721" y="249237"/>
                  </a:lnTo>
                  <a:lnTo>
                    <a:pt x="3136097" y="271770"/>
                  </a:lnTo>
                  <a:lnTo>
                    <a:pt x="3180300" y="295141"/>
                  </a:lnTo>
                  <a:lnTo>
                    <a:pt x="3223288" y="319330"/>
                  </a:lnTo>
                  <a:lnTo>
                    <a:pt x="3265019" y="344313"/>
                  </a:lnTo>
                  <a:lnTo>
                    <a:pt x="3305454" y="370065"/>
                  </a:lnTo>
                  <a:lnTo>
                    <a:pt x="3344554" y="396562"/>
                  </a:lnTo>
                  <a:lnTo>
                    <a:pt x="3382281" y="423779"/>
                  </a:lnTo>
                  <a:lnTo>
                    <a:pt x="3418600" y="451690"/>
                  </a:lnTo>
                  <a:lnTo>
                    <a:pt x="3453475" y="480268"/>
                  </a:lnTo>
                  <a:lnTo>
                    <a:pt x="3486874" y="509485"/>
                  </a:lnTo>
                  <a:lnTo>
                    <a:pt x="3518764" y="539315"/>
                  </a:lnTo>
                  <a:lnTo>
                    <a:pt x="3549114" y="569727"/>
                  </a:lnTo>
                  <a:lnTo>
                    <a:pt x="3577896" y="600694"/>
                  </a:lnTo>
                  <a:lnTo>
                    <a:pt x="3605083" y="632184"/>
                  </a:lnTo>
                  <a:lnTo>
                    <a:pt x="3630647" y="664169"/>
                  </a:lnTo>
                  <a:lnTo>
                    <a:pt x="3654565" y="696618"/>
                  </a:lnTo>
                  <a:lnTo>
                    <a:pt x="3676814" y="729499"/>
                  </a:lnTo>
                  <a:lnTo>
                    <a:pt x="3697372" y="762781"/>
                  </a:lnTo>
                  <a:lnTo>
                    <a:pt x="3716220" y="796432"/>
                  </a:lnTo>
                  <a:lnTo>
                    <a:pt x="3741245" y="847529"/>
                  </a:lnTo>
                  <a:lnTo>
                    <a:pt x="3762330" y="899278"/>
                  </a:lnTo>
                  <a:lnTo>
                    <a:pt x="3779426" y="951563"/>
                  </a:lnTo>
                  <a:lnTo>
                    <a:pt x="3792498" y="1004268"/>
                  </a:lnTo>
                  <a:lnTo>
                    <a:pt x="3801517" y="1057284"/>
                  </a:lnTo>
                  <a:lnTo>
                    <a:pt x="3806464" y="1110500"/>
                  </a:lnTo>
                  <a:lnTo>
                    <a:pt x="3807494" y="1146029"/>
                  </a:lnTo>
                  <a:lnTo>
                    <a:pt x="3807328" y="1163798"/>
                  </a:lnTo>
                  <a:lnTo>
                    <a:pt x="3804108" y="1217059"/>
                  </a:lnTo>
                  <a:lnTo>
                    <a:pt x="3796810" y="1270171"/>
                  </a:lnTo>
                  <a:lnTo>
                    <a:pt x="3785451" y="1323026"/>
                  </a:lnTo>
                  <a:lnTo>
                    <a:pt x="3770052" y="1375505"/>
                  </a:lnTo>
                  <a:lnTo>
                    <a:pt x="3750652" y="1427490"/>
                  </a:lnTo>
                  <a:lnTo>
                    <a:pt x="3727289" y="1478875"/>
                  </a:lnTo>
                  <a:lnTo>
                    <a:pt x="3709534" y="1512748"/>
                  </a:lnTo>
                  <a:lnTo>
                    <a:pt x="3690061" y="1546264"/>
                  </a:lnTo>
                  <a:lnTo>
                    <a:pt x="3668881" y="1579407"/>
                  </a:lnTo>
                  <a:lnTo>
                    <a:pt x="3646023" y="1612130"/>
                  </a:lnTo>
                  <a:lnTo>
                    <a:pt x="3621497" y="1644416"/>
                  </a:lnTo>
                  <a:lnTo>
                    <a:pt x="3595341" y="1676221"/>
                  </a:lnTo>
                  <a:lnTo>
                    <a:pt x="3567565" y="1707527"/>
                  </a:lnTo>
                  <a:lnTo>
                    <a:pt x="3538210" y="1738291"/>
                  </a:lnTo>
                  <a:lnTo>
                    <a:pt x="3507290" y="1768497"/>
                  </a:lnTo>
                  <a:lnTo>
                    <a:pt x="3474850" y="1798103"/>
                  </a:lnTo>
                  <a:lnTo>
                    <a:pt x="3440904" y="1827093"/>
                  </a:lnTo>
                  <a:lnTo>
                    <a:pt x="3405501" y="1855427"/>
                  </a:lnTo>
                  <a:lnTo>
                    <a:pt x="3368659" y="1883091"/>
                  </a:lnTo>
                  <a:lnTo>
                    <a:pt x="3330431" y="1910045"/>
                  </a:lnTo>
                  <a:lnTo>
                    <a:pt x="3290834" y="1936276"/>
                  </a:lnTo>
                  <a:lnTo>
                    <a:pt x="3249926" y="1961747"/>
                  </a:lnTo>
                  <a:lnTo>
                    <a:pt x="3207726" y="1986445"/>
                  </a:lnTo>
                  <a:lnTo>
                    <a:pt x="3164295" y="2010335"/>
                  </a:lnTo>
                  <a:lnTo>
                    <a:pt x="3119653" y="2033406"/>
                  </a:lnTo>
                  <a:lnTo>
                    <a:pt x="3073865" y="2055623"/>
                  </a:lnTo>
                  <a:lnTo>
                    <a:pt x="3026952" y="2076978"/>
                  </a:lnTo>
                  <a:lnTo>
                    <a:pt x="2978983" y="2097438"/>
                  </a:lnTo>
                  <a:lnTo>
                    <a:pt x="2929979" y="2116995"/>
                  </a:lnTo>
                  <a:lnTo>
                    <a:pt x="2880011" y="2135620"/>
                  </a:lnTo>
                  <a:lnTo>
                    <a:pt x="2829104" y="2153305"/>
                  </a:lnTo>
                  <a:lnTo>
                    <a:pt x="2777330" y="2170023"/>
                  </a:lnTo>
                  <a:lnTo>
                    <a:pt x="2724713" y="2185767"/>
                  </a:lnTo>
                  <a:lnTo>
                    <a:pt x="2671331" y="2200514"/>
                  </a:lnTo>
                  <a:lnTo>
                    <a:pt x="2617207" y="2214258"/>
                  </a:lnTo>
                  <a:lnTo>
                    <a:pt x="2562421" y="2226978"/>
                  </a:lnTo>
                  <a:lnTo>
                    <a:pt x="2506997" y="2238668"/>
                  </a:lnTo>
                  <a:lnTo>
                    <a:pt x="2451016" y="2249312"/>
                  </a:lnTo>
                  <a:lnTo>
                    <a:pt x="2394505" y="2258904"/>
                  </a:lnTo>
                  <a:lnTo>
                    <a:pt x="2337545" y="2267432"/>
                  </a:lnTo>
                  <a:lnTo>
                    <a:pt x="2280162" y="2274889"/>
                  </a:lnTo>
                  <a:lnTo>
                    <a:pt x="2222439" y="2281267"/>
                  </a:lnTo>
                  <a:lnTo>
                    <a:pt x="2164404" y="2286561"/>
                  </a:lnTo>
                  <a:lnTo>
                    <a:pt x="2106141" y="2290765"/>
                  </a:lnTo>
                  <a:lnTo>
                    <a:pt x="2047676" y="2293876"/>
                  </a:lnTo>
                  <a:lnTo>
                    <a:pt x="1989095" y="2295890"/>
                  </a:lnTo>
                  <a:lnTo>
                    <a:pt x="1930425" y="2296806"/>
                  </a:lnTo>
                  <a:lnTo>
                    <a:pt x="1901086" y="2296852"/>
                  </a:lnTo>
                  <a:lnTo>
                    <a:pt x="1871750" y="2296622"/>
                  </a:lnTo>
                  <a:lnTo>
                    <a:pt x="1813098" y="2295339"/>
                  </a:lnTo>
                  <a:lnTo>
                    <a:pt x="1754554" y="2292958"/>
                  </a:lnTo>
                  <a:lnTo>
                    <a:pt x="1696146" y="2289481"/>
                  </a:lnTo>
                  <a:lnTo>
                    <a:pt x="1637957" y="2284913"/>
                  </a:lnTo>
                  <a:lnTo>
                    <a:pt x="1580016" y="2279255"/>
                  </a:lnTo>
                  <a:lnTo>
                    <a:pt x="1522406" y="2272516"/>
                  </a:lnTo>
                  <a:lnTo>
                    <a:pt x="1465153" y="2264699"/>
                  </a:lnTo>
                  <a:lnTo>
                    <a:pt x="1408341" y="2255815"/>
                  </a:lnTo>
                  <a:lnTo>
                    <a:pt x="1351997" y="2245869"/>
                  </a:lnTo>
                  <a:lnTo>
                    <a:pt x="1296201" y="2234875"/>
                  </a:lnTo>
                  <a:lnTo>
                    <a:pt x="1240980" y="2222839"/>
                  </a:lnTo>
                  <a:lnTo>
                    <a:pt x="1186414" y="2209776"/>
                  </a:lnTo>
                  <a:lnTo>
                    <a:pt x="1132528" y="2195694"/>
                  </a:lnTo>
                  <a:lnTo>
                    <a:pt x="1079400" y="2180613"/>
                  </a:lnTo>
                  <a:lnTo>
                    <a:pt x="1027056" y="2164541"/>
                  </a:lnTo>
                  <a:lnTo>
                    <a:pt x="975570" y="2147499"/>
                  </a:lnTo>
                  <a:lnTo>
                    <a:pt x="924967" y="2129497"/>
                  </a:lnTo>
                  <a:lnTo>
                    <a:pt x="875321" y="2110560"/>
                  </a:lnTo>
                  <a:lnTo>
                    <a:pt x="850860" y="2100742"/>
                  </a:lnTo>
                  <a:lnTo>
                    <a:pt x="0" y="2368346"/>
                  </a:lnTo>
                  <a:close/>
                </a:path>
              </a:pathLst>
            </a:custGeom>
            <a:ln w="28591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866997" y="1178632"/>
            <a:ext cx="2473325" cy="131826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65"/>
              </a:spcBef>
              <a:tabLst>
                <a:tab pos="1948180" algn="l"/>
              </a:tabLst>
            </a:pPr>
            <a:r>
              <a:rPr sz="2100" spc="150" dirty="0"/>
              <a:t>και</a:t>
            </a:r>
            <a:r>
              <a:rPr sz="2100" spc="-120" dirty="0"/>
              <a:t> </a:t>
            </a:r>
            <a:r>
              <a:rPr sz="2100" spc="190" dirty="0"/>
              <a:t>τι</a:t>
            </a:r>
            <a:r>
              <a:rPr sz="2100" spc="-114" dirty="0"/>
              <a:t> </a:t>
            </a:r>
            <a:r>
              <a:rPr sz="2100" spc="110" dirty="0"/>
              <a:t>ξέρουμε</a:t>
            </a:r>
            <a:r>
              <a:rPr sz="2100" spc="-120" dirty="0"/>
              <a:t> </a:t>
            </a:r>
            <a:r>
              <a:rPr sz="2100" spc="120" dirty="0"/>
              <a:t>για </a:t>
            </a:r>
            <a:r>
              <a:rPr sz="2100" spc="-615" dirty="0"/>
              <a:t> </a:t>
            </a:r>
            <a:r>
              <a:rPr sz="2100" spc="140" dirty="0"/>
              <a:t>τη</a:t>
            </a:r>
            <a:r>
              <a:rPr sz="2100" spc="-85" dirty="0"/>
              <a:t> </a:t>
            </a:r>
            <a:r>
              <a:rPr sz="2100" spc="120" dirty="0"/>
              <a:t>μ</a:t>
            </a:r>
            <a:r>
              <a:rPr sz="2100" u="heavy" spc="120" dirty="0">
                <a:uFill>
                  <a:solidFill>
                    <a:srgbClr val="000000"/>
                  </a:solidFill>
                </a:uFill>
              </a:rPr>
              <a:t>ορφή</a:t>
            </a:r>
            <a:r>
              <a:rPr sz="2100" spc="-85" dirty="0"/>
              <a:t> </a:t>
            </a:r>
            <a:r>
              <a:rPr sz="2100" spc="150" dirty="0"/>
              <a:t>και	</a:t>
            </a:r>
            <a:r>
              <a:rPr sz="2100" spc="135" dirty="0"/>
              <a:t>την </a:t>
            </a:r>
            <a:r>
              <a:rPr sz="2100" spc="-615" dirty="0"/>
              <a:t> </a:t>
            </a:r>
            <a:r>
              <a:rPr sz="2100" u="heavy" spc="135" dirty="0">
                <a:uFill>
                  <a:solidFill>
                    <a:srgbClr val="000000"/>
                  </a:solidFill>
                </a:uFill>
              </a:rPr>
              <a:t>διαλυτότητα</a:t>
            </a:r>
            <a:r>
              <a:rPr sz="2100" spc="135" dirty="0"/>
              <a:t> </a:t>
            </a:r>
            <a:r>
              <a:rPr sz="2100" spc="125" dirty="0"/>
              <a:t>του </a:t>
            </a:r>
            <a:r>
              <a:rPr sz="2100" spc="130" dirty="0"/>
              <a:t> </a:t>
            </a:r>
            <a:r>
              <a:rPr sz="2100" spc="60" dirty="0"/>
              <a:t>νερού;</a:t>
            </a:r>
            <a:endParaRPr sz="2100"/>
          </a:p>
        </p:txBody>
      </p:sp>
    </p:spTree>
  </p:cSld>
  <p:clrMapOvr>
    <a:masterClrMapping/>
  </p:clrMapOvr>
  <p:transition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77850"/>
            <a:ext cx="8708397" cy="63246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07943" y="635385"/>
            <a:ext cx="7219950" cy="117301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spc="40" dirty="0">
                <a:latin typeface="Microsoft Sans Serif"/>
                <a:cs typeface="Microsoft Sans Serif"/>
              </a:rPr>
              <a:t>Η</a:t>
            </a:r>
            <a:r>
              <a:rPr sz="1550" spc="-5" dirty="0">
                <a:latin typeface="Microsoft Sans Serif"/>
                <a:cs typeface="Microsoft Sans Serif"/>
              </a:rPr>
              <a:t> </a:t>
            </a:r>
            <a:r>
              <a:rPr sz="1550" spc="60" dirty="0">
                <a:latin typeface="Microsoft Sans Serif"/>
                <a:cs typeface="Microsoft Sans Serif"/>
              </a:rPr>
              <a:t>ποσότητα</a:t>
            </a:r>
            <a:r>
              <a:rPr sz="1550" spc="-5" dirty="0">
                <a:latin typeface="Microsoft Sans Serif"/>
                <a:cs typeface="Microsoft Sans Serif"/>
              </a:rPr>
              <a:t> </a:t>
            </a:r>
            <a:r>
              <a:rPr sz="1550" spc="50" dirty="0">
                <a:latin typeface="Microsoft Sans Serif"/>
                <a:cs typeface="Microsoft Sans Serif"/>
              </a:rPr>
              <a:t>του</a:t>
            </a:r>
            <a:r>
              <a:rPr sz="1550" dirty="0">
                <a:latin typeface="Microsoft Sans Serif"/>
                <a:cs typeface="Microsoft Sans Serif"/>
              </a:rPr>
              <a:t> </a:t>
            </a:r>
            <a:r>
              <a:rPr sz="1550" spc="60" dirty="0">
                <a:latin typeface="Microsoft Sans Serif"/>
                <a:cs typeface="Microsoft Sans Serif"/>
              </a:rPr>
              <a:t>νερού</a:t>
            </a:r>
            <a:r>
              <a:rPr sz="1550" spc="-5" dirty="0">
                <a:latin typeface="Microsoft Sans Serif"/>
                <a:cs typeface="Microsoft Sans Serif"/>
              </a:rPr>
              <a:t> </a:t>
            </a:r>
            <a:r>
              <a:rPr sz="1550" spc="45" dirty="0">
                <a:latin typeface="Microsoft Sans Serif"/>
                <a:cs typeface="Microsoft Sans Serif"/>
              </a:rPr>
              <a:t>στη</a:t>
            </a:r>
            <a:r>
              <a:rPr sz="1550" spc="-5" dirty="0">
                <a:latin typeface="Microsoft Sans Serif"/>
                <a:cs typeface="Microsoft Sans Serif"/>
              </a:rPr>
              <a:t> </a:t>
            </a:r>
            <a:r>
              <a:rPr sz="1550" spc="5" dirty="0">
                <a:latin typeface="Microsoft Sans Serif"/>
                <a:cs typeface="Microsoft Sans Serif"/>
              </a:rPr>
              <a:t>Γη</a:t>
            </a:r>
            <a:r>
              <a:rPr sz="1550" dirty="0">
                <a:latin typeface="Microsoft Sans Serif"/>
                <a:cs typeface="Microsoft Sans Serif"/>
              </a:rPr>
              <a:t> </a:t>
            </a:r>
            <a:r>
              <a:rPr sz="1550" spc="85" dirty="0">
                <a:latin typeface="Microsoft Sans Serif"/>
                <a:cs typeface="Microsoft Sans Serif"/>
              </a:rPr>
              <a:t>είναι</a:t>
            </a:r>
            <a:r>
              <a:rPr sz="1550" spc="-5" dirty="0">
                <a:latin typeface="Microsoft Sans Serif"/>
                <a:cs typeface="Microsoft Sans Serif"/>
              </a:rPr>
              <a:t> </a:t>
            </a:r>
            <a:r>
              <a:rPr sz="1550" spc="45" dirty="0">
                <a:latin typeface="Microsoft Sans Serif"/>
                <a:cs typeface="Microsoft Sans Serif"/>
              </a:rPr>
              <a:t>σταθερή</a:t>
            </a:r>
            <a:r>
              <a:rPr sz="1550" spc="-5" dirty="0">
                <a:latin typeface="Microsoft Sans Serif"/>
                <a:cs typeface="Microsoft Sans Serif"/>
              </a:rPr>
              <a:t> </a:t>
            </a:r>
            <a:r>
              <a:rPr sz="1550" spc="75" dirty="0">
                <a:latin typeface="Microsoft Sans Serif"/>
                <a:cs typeface="Microsoft Sans Serif"/>
              </a:rPr>
              <a:t>δηλαδή</a:t>
            </a:r>
            <a:r>
              <a:rPr sz="1550" dirty="0">
                <a:latin typeface="Microsoft Sans Serif"/>
                <a:cs typeface="Microsoft Sans Serif"/>
              </a:rPr>
              <a:t> </a:t>
            </a:r>
            <a:r>
              <a:rPr sz="1550" spc="35" dirty="0">
                <a:latin typeface="Microsoft Sans Serif"/>
                <a:cs typeface="Microsoft Sans Serif"/>
              </a:rPr>
              <a:t>δεν</a:t>
            </a:r>
            <a:r>
              <a:rPr sz="1550" spc="-5" dirty="0">
                <a:latin typeface="Microsoft Sans Serif"/>
                <a:cs typeface="Microsoft Sans Serif"/>
              </a:rPr>
              <a:t> </a:t>
            </a:r>
            <a:r>
              <a:rPr sz="1550" spc="45" dirty="0">
                <a:latin typeface="Microsoft Sans Serif"/>
                <a:cs typeface="Microsoft Sans Serif"/>
              </a:rPr>
              <a:t>αλλάζει,</a:t>
            </a:r>
            <a:r>
              <a:rPr sz="1550" spc="-5" dirty="0">
                <a:latin typeface="Microsoft Sans Serif"/>
                <a:cs typeface="Microsoft Sans Serif"/>
              </a:rPr>
              <a:t> </a:t>
            </a:r>
            <a:r>
              <a:rPr sz="1550" spc="90" dirty="0">
                <a:latin typeface="Microsoft Sans Serif"/>
                <a:cs typeface="Microsoft Sans Serif"/>
              </a:rPr>
              <a:t>παρά</a:t>
            </a:r>
            <a:r>
              <a:rPr sz="1550" dirty="0">
                <a:latin typeface="Microsoft Sans Serif"/>
                <a:cs typeface="Microsoft Sans Serif"/>
              </a:rPr>
              <a:t> </a:t>
            </a:r>
            <a:r>
              <a:rPr sz="1550" spc="90" dirty="0">
                <a:latin typeface="Microsoft Sans Serif"/>
                <a:cs typeface="Microsoft Sans Serif"/>
              </a:rPr>
              <a:t>μόνο </a:t>
            </a:r>
            <a:r>
              <a:rPr sz="1550" spc="-400" dirty="0">
                <a:latin typeface="Microsoft Sans Serif"/>
                <a:cs typeface="Microsoft Sans Serif"/>
              </a:rPr>
              <a:t> </a:t>
            </a:r>
            <a:r>
              <a:rPr sz="1550" spc="65" dirty="0">
                <a:latin typeface="Microsoft Sans Serif"/>
                <a:cs typeface="Microsoft Sans Serif"/>
              </a:rPr>
              <a:t>ανακυκλώνεται</a:t>
            </a:r>
            <a:r>
              <a:rPr sz="1550" spc="-10" dirty="0">
                <a:latin typeface="Microsoft Sans Serif"/>
                <a:cs typeface="Microsoft Sans Serif"/>
              </a:rPr>
              <a:t> </a:t>
            </a:r>
            <a:r>
              <a:rPr sz="1550" spc="40" dirty="0">
                <a:latin typeface="Microsoft Sans Serif"/>
                <a:cs typeface="Microsoft Sans Serif"/>
              </a:rPr>
              <a:t>συνεχώς.</a:t>
            </a:r>
            <a:r>
              <a:rPr sz="1550" spc="-5" dirty="0">
                <a:latin typeface="Microsoft Sans Serif"/>
                <a:cs typeface="Microsoft Sans Serif"/>
              </a:rPr>
              <a:t> </a:t>
            </a:r>
            <a:r>
              <a:rPr sz="1550" spc="55" dirty="0">
                <a:latin typeface="Microsoft Sans Serif"/>
                <a:cs typeface="Microsoft Sans Serif"/>
              </a:rPr>
              <a:t>Γιατί</a:t>
            </a:r>
            <a:r>
              <a:rPr sz="1550" spc="-5" dirty="0">
                <a:latin typeface="Microsoft Sans Serif"/>
                <a:cs typeface="Microsoft Sans Serif"/>
              </a:rPr>
              <a:t> </a:t>
            </a:r>
            <a:r>
              <a:rPr sz="1550" spc="55" dirty="0">
                <a:latin typeface="Microsoft Sans Serif"/>
                <a:cs typeface="Microsoft Sans Serif"/>
              </a:rPr>
              <a:t>αυτό</a:t>
            </a:r>
            <a:r>
              <a:rPr sz="1550" spc="-5" dirty="0">
                <a:latin typeface="Microsoft Sans Serif"/>
                <a:cs typeface="Microsoft Sans Serif"/>
              </a:rPr>
              <a:t> </a:t>
            </a:r>
            <a:r>
              <a:rPr sz="1550" spc="-15" dirty="0">
                <a:latin typeface="Microsoft Sans Serif"/>
                <a:cs typeface="Microsoft Sans Serif"/>
              </a:rPr>
              <a:t>;</a:t>
            </a:r>
            <a:endParaRPr sz="155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00" dirty="0">
              <a:latin typeface="Microsoft Sans Serif"/>
              <a:cs typeface="Microsoft Sans Serif"/>
            </a:endParaRPr>
          </a:p>
          <a:p>
            <a:pPr marL="107950">
              <a:lnSpc>
                <a:spcPct val="100000"/>
              </a:lnSpc>
            </a:pPr>
            <a:r>
              <a:rPr sz="1700" spc="-20" dirty="0">
                <a:latin typeface="Microsoft Sans Serif"/>
                <a:cs typeface="Microsoft Sans Serif"/>
              </a:rPr>
              <a:t>Ελάτε</a:t>
            </a:r>
            <a:r>
              <a:rPr sz="1700" spc="-5" dirty="0">
                <a:latin typeface="Microsoft Sans Serif"/>
                <a:cs typeface="Microsoft Sans Serif"/>
              </a:rPr>
              <a:t> </a:t>
            </a:r>
            <a:r>
              <a:rPr sz="1700" spc="80" dirty="0">
                <a:latin typeface="Microsoft Sans Serif"/>
                <a:cs typeface="Microsoft Sans Serif"/>
              </a:rPr>
              <a:t>να</a:t>
            </a:r>
            <a:r>
              <a:rPr sz="1700" spc="-5" dirty="0">
                <a:latin typeface="Microsoft Sans Serif"/>
                <a:cs typeface="Microsoft Sans Serif"/>
              </a:rPr>
              <a:t> </a:t>
            </a:r>
            <a:r>
              <a:rPr sz="1700" spc="90" dirty="0">
                <a:latin typeface="Microsoft Sans Serif"/>
                <a:cs typeface="Microsoft Sans Serif"/>
              </a:rPr>
              <a:t>μιλήσουμε</a:t>
            </a:r>
            <a:r>
              <a:rPr sz="1700" spc="-5" dirty="0">
                <a:latin typeface="Microsoft Sans Serif"/>
                <a:cs typeface="Microsoft Sans Serif"/>
              </a:rPr>
              <a:t> </a:t>
            </a:r>
            <a:r>
              <a:rPr sz="1700" spc="70" dirty="0">
                <a:latin typeface="Microsoft Sans Serif"/>
                <a:cs typeface="Microsoft Sans Serif"/>
              </a:rPr>
              <a:t>για</a:t>
            </a:r>
            <a:r>
              <a:rPr sz="1700" spc="-5" dirty="0">
                <a:latin typeface="Microsoft Sans Serif"/>
                <a:cs typeface="Microsoft Sans Serif"/>
              </a:rPr>
              <a:t> </a:t>
            </a:r>
            <a:r>
              <a:rPr sz="1700" spc="45" dirty="0">
                <a:latin typeface="Microsoft Sans Serif"/>
                <a:cs typeface="Microsoft Sans Serif"/>
              </a:rPr>
              <a:t>τον</a:t>
            </a:r>
            <a:r>
              <a:rPr sz="1700" spc="-5" dirty="0">
                <a:latin typeface="Microsoft Sans Serif"/>
                <a:cs typeface="Microsoft Sans Serif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ΚΥΚΛΟ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55" dirty="0">
                <a:latin typeface="Trebuchet MS"/>
                <a:cs typeface="Trebuchet MS"/>
              </a:rPr>
              <a:t>ΤΟΥ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ΝΕΡΟΥ</a:t>
            </a:r>
            <a:endParaRPr sz="17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02445" y="2096745"/>
            <a:ext cx="2792482" cy="4021937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273050"/>
            <a:ext cx="8578215" cy="6553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75664" y="578199"/>
            <a:ext cx="3471545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110" dirty="0">
                <a:solidFill>
                  <a:srgbClr val="EC1B24"/>
                </a:solidFill>
              </a:rPr>
              <a:t>1.</a:t>
            </a:r>
            <a:r>
              <a:rPr sz="2250" spc="-95" dirty="0">
                <a:solidFill>
                  <a:srgbClr val="EC1B24"/>
                </a:solidFill>
              </a:rPr>
              <a:t> </a:t>
            </a:r>
            <a:r>
              <a:rPr sz="2250" spc="125" dirty="0">
                <a:solidFill>
                  <a:srgbClr val="EC1B24"/>
                </a:solidFill>
              </a:rPr>
              <a:t>το</a:t>
            </a:r>
            <a:r>
              <a:rPr sz="2250" spc="-95" dirty="0">
                <a:solidFill>
                  <a:srgbClr val="EC1B24"/>
                </a:solidFill>
              </a:rPr>
              <a:t> </a:t>
            </a:r>
            <a:r>
              <a:rPr sz="2250" spc="100" dirty="0">
                <a:solidFill>
                  <a:srgbClr val="EC1B24"/>
                </a:solidFill>
              </a:rPr>
              <a:t>νερό</a:t>
            </a:r>
            <a:r>
              <a:rPr sz="2250" spc="-95" dirty="0">
                <a:solidFill>
                  <a:srgbClr val="EC1B24"/>
                </a:solidFill>
              </a:rPr>
              <a:t> </a:t>
            </a:r>
            <a:r>
              <a:rPr sz="2250" spc="175" dirty="0">
                <a:solidFill>
                  <a:srgbClr val="EC1B24"/>
                </a:solidFill>
              </a:rPr>
              <a:t>είναι</a:t>
            </a:r>
            <a:r>
              <a:rPr sz="2250" spc="-95" dirty="0">
                <a:solidFill>
                  <a:srgbClr val="EC1B24"/>
                </a:solidFill>
              </a:rPr>
              <a:t> </a:t>
            </a:r>
            <a:r>
              <a:rPr sz="2250" spc="130" dirty="0">
                <a:solidFill>
                  <a:srgbClr val="EC1B24"/>
                </a:solidFill>
              </a:rPr>
              <a:t>άχρωμο</a:t>
            </a:r>
            <a:endParaRPr sz="22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5230" y="2010968"/>
            <a:ext cx="3164178" cy="23826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8100" y="501650"/>
            <a:ext cx="1610681" cy="120086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400714" y="1855307"/>
            <a:ext cx="330581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50" dirty="0">
                <a:latin typeface="Trebuchet MS"/>
                <a:cs typeface="Trebuchet MS"/>
              </a:rPr>
              <a:t>τι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έγινε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όταν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ρίξαμε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μέσα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καφέ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-114" dirty="0">
                <a:latin typeface="Trebuchet MS"/>
                <a:cs typeface="Trebuchet MS"/>
              </a:rPr>
              <a:t>;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22311" y="5543672"/>
            <a:ext cx="5528945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νερό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πήρε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χρώμα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του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υλικού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ρίξαμε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μέσα</a:t>
            </a:r>
            <a:endParaRPr sz="165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2474" y="2792479"/>
            <a:ext cx="3059341" cy="2287357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50"/>
            <a:ext cx="8578215" cy="67818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 rot="10800000" flipV="1">
            <a:off x="3370683" y="775619"/>
            <a:ext cx="2950845" cy="3007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spc="-80" dirty="0">
                <a:solidFill>
                  <a:srgbClr val="EC1B24"/>
                </a:solidFill>
              </a:rPr>
              <a:t>2.</a:t>
            </a:r>
            <a:r>
              <a:rPr sz="1850" spc="-70" dirty="0">
                <a:solidFill>
                  <a:srgbClr val="EC1B24"/>
                </a:solidFill>
              </a:rPr>
              <a:t> </a:t>
            </a:r>
            <a:r>
              <a:rPr sz="1850" spc="120" dirty="0">
                <a:solidFill>
                  <a:srgbClr val="EC1B24"/>
                </a:solidFill>
              </a:rPr>
              <a:t>το</a:t>
            </a:r>
            <a:r>
              <a:rPr sz="1850" spc="-70" dirty="0">
                <a:solidFill>
                  <a:srgbClr val="EC1B24"/>
                </a:solidFill>
              </a:rPr>
              <a:t> </a:t>
            </a:r>
            <a:r>
              <a:rPr sz="1850" spc="100" dirty="0">
                <a:solidFill>
                  <a:srgbClr val="EC1B24"/>
                </a:solidFill>
              </a:rPr>
              <a:t>νερό</a:t>
            </a:r>
            <a:r>
              <a:rPr sz="1850" spc="-70" dirty="0">
                <a:solidFill>
                  <a:srgbClr val="EC1B24"/>
                </a:solidFill>
              </a:rPr>
              <a:t> </a:t>
            </a:r>
            <a:r>
              <a:rPr sz="1850" spc="160" dirty="0">
                <a:solidFill>
                  <a:srgbClr val="EC1B24"/>
                </a:solidFill>
              </a:rPr>
              <a:t>είναι</a:t>
            </a:r>
            <a:r>
              <a:rPr sz="1850" spc="-70" dirty="0">
                <a:solidFill>
                  <a:srgbClr val="EC1B24"/>
                </a:solidFill>
              </a:rPr>
              <a:t> </a:t>
            </a:r>
            <a:r>
              <a:rPr sz="1850" spc="105" dirty="0">
                <a:solidFill>
                  <a:srgbClr val="EC1B24"/>
                </a:solidFill>
              </a:rPr>
              <a:t>άγευστο</a:t>
            </a:r>
            <a:endParaRPr sz="185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4300" y="577850"/>
            <a:ext cx="1524905" cy="112461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1900" y="1949450"/>
            <a:ext cx="4336449" cy="324995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724756" y="3092450"/>
            <a:ext cx="3404870" cy="495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150" dirty="0">
                <a:latin typeface="Trebuchet MS"/>
                <a:cs typeface="Trebuchet MS"/>
              </a:rPr>
              <a:t>τι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έγινε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όταν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ρίξαμε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μέσα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80" dirty="0">
                <a:latin typeface="Trebuchet MS"/>
                <a:cs typeface="Trebuchet MS"/>
              </a:rPr>
              <a:t>ζάχαρη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αλάτι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-114" dirty="0">
                <a:latin typeface="Trebuchet MS"/>
                <a:cs typeface="Trebuchet MS"/>
              </a:rPr>
              <a:t>;</a:t>
            </a:r>
            <a:endParaRPr sz="155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26394" y="5470597"/>
            <a:ext cx="13335" cy="19685"/>
          </a:xfrm>
          <a:custGeom>
            <a:avLst/>
            <a:gdLst/>
            <a:ahLst/>
            <a:cxnLst/>
            <a:rect l="l" t="t" r="r" b="b"/>
            <a:pathLst>
              <a:path w="13335" h="19685">
                <a:moveTo>
                  <a:pt x="13269" y="19061"/>
                </a:moveTo>
                <a:lnTo>
                  <a:pt x="0" y="19061"/>
                </a:lnTo>
                <a:lnTo>
                  <a:pt x="0" y="0"/>
                </a:lnTo>
                <a:lnTo>
                  <a:pt x="13269" y="0"/>
                </a:lnTo>
                <a:lnTo>
                  <a:pt x="13269" y="190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79063" y="5607049"/>
            <a:ext cx="6202680" cy="495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100" dirty="0">
                <a:latin typeface="Trebuchet MS"/>
                <a:cs typeface="Trebuchet MS"/>
              </a:rPr>
              <a:t>όταν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ρίξαμε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80" dirty="0">
                <a:latin typeface="Trebuchet MS"/>
                <a:cs typeface="Trebuchet MS"/>
              </a:rPr>
              <a:t>ζάχαρη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έγινε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80" dirty="0">
                <a:latin typeface="Trebuchet MS"/>
                <a:cs typeface="Trebuchet MS"/>
              </a:rPr>
              <a:t>γ</a:t>
            </a:r>
            <a:r>
              <a:rPr sz="1550" b="1" u="heavy" spc="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λυκό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4" dirty="0">
                <a:latin typeface="Trebuchet MS"/>
                <a:cs typeface="Trebuchet MS"/>
              </a:rPr>
              <a:t>ενώ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όταν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ρίξαμε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αλάτι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έγινε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αλ</a:t>
            </a:r>
            <a:r>
              <a:rPr sz="1550" b="1" spc="110" dirty="0">
                <a:latin typeface="Trebuchet MS"/>
                <a:cs typeface="Trebuchet MS"/>
              </a:rPr>
              <a:t>μ</a:t>
            </a:r>
            <a:r>
              <a:rPr sz="1550" b="1" u="heavy" spc="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υρό</a:t>
            </a:r>
            <a:endParaRPr sz="15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50"/>
            <a:ext cx="8578215" cy="6248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7685" y="702105"/>
            <a:ext cx="281368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spc="-95" dirty="0">
                <a:solidFill>
                  <a:srgbClr val="EC1B24"/>
                </a:solidFill>
              </a:rPr>
              <a:t>3.</a:t>
            </a:r>
            <a:r>
              <a:rPr sz="1950" spc="-85" dirty="0">
                <a:solidFill>
                  <a:srgbClr val="EC1B24"/>
                </a:solidFill>
              </a:rPr>
              <a:t> </a:t>
            </a:r>
            <a:r>
              <a:rPr sz="1950" spc="110" dirty="0">
                <a:solidFill>
                  <a:srgbClr val="EC1B24"/>
                </a:solidFill>
              </a:rPr>
              <a:t>το</a:t>
            </a:r>
            <a:r>
              <a:rPr sz="1950" spc="-85" dirty="0">
                <a:solidFill>
                  <a:srgbClr val="EC1B24"/>
                </a:solidFill>
              </a:rPr>
              <a:t> </a:t>
            </a:r>
            <a:r>
              <a:rPr sz="1950" spc="90" dirty="0">
                <a:solidFill>
                  <a:srgbClr val="EC1B24"/>
                </a:solidFill>
              </a:rPr>
              <a:t>νερό</a:t>
            </a:r>
            <a:r>
              <a:rPr sz="1950" spc="-85" dirty="0">
                <a:solidFill>
                  <a:srgbClr val="EC1B24"/>
                </a:solidFill>
              </a:rPr>
              <a:t> </a:t>
            </a:r>
            <a:r>
              <a:rPr sz="1950" spc="155" dirty="0">
                <a:solidFill>
                  <a:srgbClr val="EC1B24"/>
                </a:solidFill>
              </a:rPr>
              <a:t>είναι</a:t>
            </a:r>
            <a:r>
              <a:rPr sz="1950" spc="-85" dirty="0">
                <a:solidFill>
                  <a:srgbClr val="EC1B24"/>
                </a:solidFill>
              </a:rPr>
              <a:t> </a:t>
            </a:r>
            <a:r>
              <a:rPr sz="1950" spc="120" dirty="0">
                <a:solidFill>
                  <a:srgbClr val="EC1B24"/>
                </a:solidFill>
              </a:rPr>
              <a:t>άοσμο</a:t>
            </a:r>
            <a:endParaRPr sz="19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0500" y="654050"/>
            <a:ext cx="1610681" cy="120086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419775" y="3170546"/>
            <a:ext cx="3521075" cy="5041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150" dirty="0">
                <a:latin typeface="Trebuchet MS"/>
                <a:cs typeface="Trebuchet MS"/>
              </a:rPr>
              <a:t>τι</a:t>
            </a:r>
            <a:r>
              <a:rPr sz="1550" b="1" spc="-7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έγινε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όταν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ρίξαμε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ξύδι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μέσα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στο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νερό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-114" dirty="0">
                <a:latin typeface="Trebuchet MS"/>
                <a:cs typeface="Trebuchet MS"/>
              </a:rPr>
              <a:t>;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84044" y="5257760"/>
            <a:ext cx="524192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85" dirty="0">
                <a:latin typeface="Trebuchet MS"/>
                <a:cs typeface="Trebuchet MS"/>
              </a:rPr>
              <a:t>το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65" dirty="0">
                <a:latin typeface="Trebuchet MS"/>
                <a:cs typeface="Trebuchet MS"/>
              </a:rPr>
              <a:t>νερό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00" dirty="0">
                <a:latin typeface="Trebuchet MS"/>
                <a:cs typeface="Trebuchet MS"/>
              </a:rPr>
              <a:t>πήρε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00" dirty="0">
                <a:latin typeface="Trebuchet MS"/>
                <a:cs typeface="Trebuchet MS"/>
              </a:rPr>
              <a:t>τη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μ</a:t>
            </a:r>
            <a:r>
              <a:rPr sz="1500" b="1" u="heavy" spc="10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υρωδιά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του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00" dirty="0">
                <a:latin typeface="Trebuchet MS"/>
                <a:cs typeface="Trebuchet MS"/>
              </a:rPr>
              <a:t>υλικού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25" dirty="0">
                <a:latin typeface="Trebuchet MS"/>
                <a:cs typeface="Trebuchet MS"/>
              </a:rPr>
              <a:t>που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ρίξαμε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00" dirty="0">
                <a:latin typeface="Trebuchet MS"/>
                <a:cs typeface="Trebuchet MS"/>
              </a:rPr>
              <a:t>μέσα</a:t>
            </a:r>
            <a:endParaRPr sz="15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6131" y="2239708"/>
            <a:ext cx="2887789" cy="2163459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01650"/>
            <a:ext cx="8578215" cy="6629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0500" y="654050"/>
            <a:ext cx="3021218" cy="279248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5300" y="3854450"/>
            <a:ext cx="2925912" cy="28877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9472" y="2006199"/>
            <a:ext cx="4028312" cy="323089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924900" y="2684474"/>
            <a:ext cx="2979420" cy="1626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0025" algn="just">
              <a:lnSpc>
                <a:spcPct val="100000"/>
              </a:lnSpc>
              <a:spcBef>
                <a:spcPts val="100"/>
              </a:spcBef>
            </a:pPr>
            <a:r>
              <a:rPr sz="1500" b="1" spc="105" dirty="0">
                <a:latin typeface="Trebuchet MS"/>
                <a:cs typeface="Trebuchet MS"/>
              </a:rPr>
              <a:t>Γεμίσαμε</a:t>
            </a:r>
            <a:r>
              <a:rPr sz="1500" b="1" spc="-80" dirty="0">
                <a:latin typeface="Trebuchet MS"/>
                <a:cs typeface="Trebuchet MS"/>
              </a:rPr>
              <a:t> </a:t>
            </a:r>
            <a:r>
              <a:rPr sz="1500" b="1" spc="-25" dirty="0">
                <a:latin typeface="Trebuchet MS"/>
                <a:cs typeface="Trebuchet MS"/>
              </a:rPr>
              <a:t>2</a:t>
            </a:r>
            <a:r>
              <a:rPr sz="1500" b="1" spc="-80" dirty="0">
                <a:latin typeface="Trebuchet MS"/>
                <a:cs typeface="Trebuchet MS"/>
              </a:rPr>
              <a:t> </a:t>
            </a:r>
            <a:r>
              <a:rPr sz="1500" b="1" spc="110" dirty="0">
                <a:latin typeface="Trebuchet MS"/>
                <a:cs typeface="Trebuchet MS"/>
              </a:rPr>
              <a:t>ποτήρια</a:t>
            </a:r>
            <a:r>
              <a:rPr sz="1500" b="1" spc="-80" dirty="0">
                <a:latin typeface="Trebuchet MS"/>
                <a:cs typeface="Trebuchet MS"/>
              </a:rPr>
              <a:t> </a:t>
            </a:r>
            <a:r>
              <a:rPr sz="1500" b="1" spc="120" dirty="0">
                <a:latin typeface="Trebuchet MS"/>
                <a:cs typeface="Trebuchet MS"/>
              </a:rPr>
              <a:t>με</a:t>
            </a:r>
            <a:r>
              <a:rPr sz="1500" b="1" spc="-75" dirty="0">
                <a:latin typeface="Trebuchet MS"/>
                <a:cs typeface="Trebuchet MS"/>
              </a:rPr>
              <a:t> </a:t>
            </a:r>
            <a:r>
              <a:rPr sz="1500" b="1" spc="65" dirty="0">
                <a:latin typeface="Trebuchet MS"/>
                <a:cs typeface="Trebuchet MS"/>
              </a:rPr>
              <a:t>νερό </a:t>
            </a:r>
            <a:r>
              <a:rPr sz="1500" b="1" spc="7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</a:t>
            </a:r>
            <a:r>
              <a:rPr sz="1500" b="1" spc="-75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βάλαμε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14" dirty="0">
                <a:latin typeface="Trebuchet MS"/>
                <a:cs typeface="Trebuchet MS"/>
              </a:rPr>
              <a:t>από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ένα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60" dirty="0">
                <a:latin typeface="Trebuchet MS"/>
                <a:cs typeface="Trebuchet MS"/>
              </a:rPr>
              <a:t>αυγό</a:t>
            </a:r>
            <a:r>
              <a:rPr sz="1500" b="1" spc="-75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σε </a:t>
            </a:r>
            <a:r>
              <a:rPr sz="1500" b="1" spc="-434" dirty="0">
                <a:latin typeface="Trebuchet MS"/>
                <a:cs typeface="Trebuchet MS"/>
              </a:rPr>
              <a:t> </a:t>
            </a:r>
            <a:r>
              <a:rPr sz="1500" b="1" spc="70" dirty="0">
                <a:latin typeface="Trebuchet MS"/>
                <a:cs typeface="Trebuchet MS"/>
              </a:rPr>
              <a:t>κάθε</a:t>
            </a:r>
            <a:r>
              <a:rPr sz="1500" b="1" spc="-85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ποτήρι.</a:t>
            </a:r>
            <a:r>
              <a:rPr sz="1500" b="1" spc="-85" dirty="0">
                <a:latin typeface="Trebuchet MS"/>
                <a:cs typeface="Trebuchet MS"/>
              </a:rPr>
              <a:t> </a:t>
            </a:r>
            <a:r>
              <a:rPr sz="1500" b="1" spc="60" dirty="0">
                <a:latin typeface="Trebuchet MS"/>
                <a:cs typeface="Trebuchet MS"/>
              </a:rPr>
              <a:t>Στο</a:t>
            </a:r>
            <a:r>
              <a:rPr sz="1500" b="1" spc="-80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ένα</a:t>
            </a:r>
            <a:r>
              <a:rPr sz="1500" b="1" spc="-85" dirty="0">
                <a:latin typeface="Trebuchet MS"/>
                <a:cs typeface="Trebuchet MS"/>
              </a:rPr>
              <a:t> </a:t>
            </a:r>
            <a:r>
              <a:rPr sz="1500" b="1" spc="114" dirty="0">
                <a:latin typeface="Trebuchet MS"/>
                <a:cs typeface="Trebuchet MS"/>
              </a:rPr>
              <a:t>ποτήρι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βάλαμε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προσθέσαμε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</a:t>
            </a:r>
            <a:endParaRPr sz="15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500" b="1" spc="55" dirty="0">
                <a:latin typeface="Trebuchet MS"/>
                <a:cs typeface="Trebuchet MS"/>
              </a:rPr>
              <a:t>αλάτι.Τότε</a:t>
            </a:r>
            <a:r>
              <a:rPr sz="1500" b="1" spc="-8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το</a:t>
            </a:r>
            <a:r>
              <a:rPr sz="1500" b="1" spc="-75" dirty="0">
                <a:latin typeface="Trebuchet MS"/>
                <a:cs typeface="Trebuchet MS"/>
              </a:rPr>
              <a:t> </a:t>
            </a:r>
            <a:r>
              <a:rPr sz="1500" b="1" spc="60" dirty="0">
                <a:latin typeface="Trebuchet MS"/>
                <a:cs typeface="Trebuchet MS"/>
              </a:rPr>
              <a:t>αυγό</a:t>
            </a:r>
            <a:r>
              <a:rPr sz="1500" b="1" spc="-7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στο</a:t>
            </a:r>
            <a:r>
              <a:rPr sz="1500" b="1" spc="-75" dirty="0">
                <a:latin typeface="Trebuchet MS"/>
                <a:cs typeface="Trebuchet MS"/>
              </a:rPr>
              <a:t> </a:t>
            </a:r>
            <a:r>
              <a:rPr sz="1500" b="1" spc="114" dirty="0">
                <a:latin typeface="Trebuchet MS"/>
                <a:cs typeface="Trebuchet MS"/>
              </a:rPr>
              <a:t>ποτήρι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120" dirty="0">
                <a:latin typeface="Trebuchet MS"/>
                <a:cs typeface="Trebuchet MS"/>
              </a:rPr>
              <a:t>με </a:t>
            </a:r>
            <a:r>
              <a:rPr sz="1500" b="1" spc="85" dirty="0">
                <a:latin typeface="Trebuchet MS"/>
                <a:cs typeface="Trebuchet MS"/>
              </a:rPr>
              <a:t>το </a:t>
            </a:r>
            <a:r>
              <a:rPr sz="1500" b="1" spc="100" dirty="0">
                <a:latin typeface="Trebuchet MS"/>
                <a:cs typeface="Trebuchet MS"/>
              </a:rPr>
              <a:t>αλάτι </a:t>
            </a:r>
            <a:r>
              <a:rPr sz="1500" b="1" spc="80" dirty="0">
                <a:latin typeface="Trebuchet MS"/>
                <a:cs typeface="Trebuchet MS"/>
              </a:rPr>
              <a:t>ανέβηκε </a:t>
            </a:r>
            <a:r>
              <a:rPr sz="1500" b="1" spc="120" dirty="0">
                <a:latin typeface="Trebuchet MS"/>
                <a:cs typeface="Trebuchet MS"/>
              </a:rPr>
              <a:t>πάνω </a:t>
            </a:r>
            <a:r>
              <a:rPr sz="1500" b="1" spc="125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ενώ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το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75" dirty="0">
                <a:latin typeface="Trebuchet MS"/>
                <a:cs typeface="Trebuchet MS"/>
              </a:rPr>
              <a:t>άλλο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παράμεινε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45" dirty="0">
                <a:latin typeface="Trebuchet MS"/>
                <a:cs typeface="Trebuchet MS"/>
              </a:rPr>
              <a:t>κάτω.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730250"/>
            <a:ext cx="8578215" cy="6553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3900" y="1873250"/>
            <a:ext cx="4469878" cy="335479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32100" y="273050"/>
            <a:ext cx="335280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90" dirty="0">
                <a:solidFill>
                  <a:srgbClr val="EC1B24"/>
                </a:solidFill>
              </a:rPr>
              <a:t>τι</a:t>
            </a:r>
            <a:r>
              <a:rPr sz="2100" spc="-105" dirty="0">
                <a:solidFill>
                  <a:srgbClr val="EC1B24"/>
                </a:solidFill>
              </a:rPr>
              <a:t> </a:t>
            </a:r>
            <a:r>
              <a:rPr sz="2100" spc="120" dirty="0">
                <a:solidFill>
                  <a:srgbClr val="EC1B24"/>
                </a:solidFill>
              </a:rPr>
              <a:t>μορφή</a:t>
            </a:r>
            <a:r>
              <a:rPr sz="2100" spc="-100" dirty="0">
                <a:solidFill>
                  <a:srgbClr val="EC1B24"/>
                </a:solidFill>
              </a:rPr>
              <a:t> </a:t>
            </a:r>
            <a:r>
              <a:rPr sz="2100" spc="130" dirty="0">
                <a:solidFill>
                  <a:srgbClr val="EC1B24"/>
                </a:solidFill>
              </a:rPr>
              <a:t>έχει</a:t>
            </a:r>
            <a:r>
              <a:rPr sz="2100" spc="-100" dirty="0">
                <a:solidFill>
                  <a:srgbClr val="EC1B24"/>
                </a:solidFill>
              </a:rPr>
              <a:t> </a:t>
            </a:r>
            <a:r>
              <a:rPr sz="2100" spc="120" dirty="0">
                <a:solidFill>
                  <a:srgbClr val="EC1B24"/>
                </a:solidFill>
              </a:rPr>
              <a:t>το</a:t>
            </a:r>
            <a:r>
              <a:rPr sz="2100" spc="-100" dirty="0">
                <a:solidFill>
                  <a:srgbClr val="EC1B24"/>
                </a:solidFill>
              </a:rPr>
              <a:t> </a:t>
            </a:r>
            <a:r>
              <a:rPr sz="2100" spc="95" dirty="0">
                <a:solidFill>
                  <a:srgbClr val="EC1B24"/>
                </a:solidFill>
              </a:rPr>
              <a:t>νερό</a:t>
            </a:r>
            <a:r>
              <a:rPr sz="2100" spc="-100" dirty="0">
                <a:solidFill>
                  <a:srgbClr val="EC1B24"/>
                </a:solidFill>
              </a:rPr>
              <a:t> </a:t>
            </a:r>
            <a:r>
              <a:rPr sz="2100" spc="-165" dirty="0">
                <a:solidFill>
                  <a:srgbClr val="EC1B24"/>
                </a:solidFill>
              </a:rPr>
              <a:t>;</a:t>
            </a:r>
            <a:endParaRPr sz="2100" dirty="0"/>
          </a:p>
        </p:txBody>
      </p:sp>
      <p:sp>
        <p:nvSpPr>
          <p:cNvPr id="5" name="object 5"/>
          <p:cNvSpPr txBox="1"/>
          <p:nvPr/>
        </p:nvSpPr>
        <p:spPr>
          <a:xfrm>
            <a:off x="1912492" y="958850"/>
            <a:ext cx="5188585" cy="495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 spc="110" dirty="0">
                <a:latin typeface="Trebuchet MS"/>
                <a:cs typeface="Trebuchet MS"/>
              </a:rPr>
              <a:t>ρίξαμε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νερό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σε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ένα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ποτήρι,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σε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ένα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45" dirty="0">
                <a:latin typeface="Trebuchet MS"/>
                <a:cs typeface="Trebuchet MS"/>
              </a:rPr>
              <a:t>πιάτο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και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σε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60" dirty="0">
                <a:latin typeface="Trebuchet MS"/>
                <a:cs typeface="Trebuchet MS"/>
              </a:rPr>
              <a:t>μία </a:t>
            </a:r>
            <a:r>
              <a:rPr sz="1550" b="1" spc="-450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κούπα</a:t>
            </a:r>
            <a:endParaRPr sz="15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11683" y="3208662"/>
            <a:ext cx="136334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195" dirty="0">
                <a:latin typeface="Trebuchet MS"/>
                <a:cs typeface="Trebuchet MS"/>
              </a:rPr>
              <a:t>τι</a:t>
            </a:r>
            <a:r>
              <a:rPr sz="2000" b="1" spc="-120" dirty="0">
                <a:latin typeface="Trebuchet MS"/>
                <a:cs typeface="Trebuchet MS"/>
              </a:rPr>
              <a:t> </a:t>
            </a:r>
            <a:r>
              <a:rPr sz="2000" b="1" spc="155" dirty="0">
                <a:latin typeface="Trebuchet MS"/>
                <a:cs typeface="Trebuchet MS"/>
              </a:rPr>
              <a:t>είδαμε</a:t>
            </a:r>
            <a:r>
              <a:rPr sz="2000" b="1" spc="-120" dirty="0">
                <a:latin typeface="Trebuchet MS"/>
                <a:cs typeface="Trebuchet MS"/>
              </a:rPr>
              <a:t> </a:t>
            </a:r>
            <a:r>
              <a:rPr sz="2000" b="1" spc="-150" dirty="0">
                <a:latin typeface="Trebuchet MS"/>
                <a:cs typeface="Trebuchet MS"/>
              </a:rPr>
              <a:t>;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88594" y="5530850"/>
            <a:ext cx="4879975" cy="53732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90" dirty="0">
                <a:latin typeface="Trebuchet MS"/>
                <a:cs typeface="Trebuchet MS"/>
              </a:rPr>
              <a:t>το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75" dirty="0">
                <a:latin typeface="Trebuchet MS"/>
                <a:cs typeface="Trebuchet MS"/>
              </a:rPr>
              <a:t>νερό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0" dirty="0">
                <a:latin typeface="Trebuchet MS"/>
                <a:cs typeface="Trebuchet MS"/>
              </a:rPr>
              <a:t>παίρνει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τη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μορφή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του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δοχείου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35" dirty="0">
                <a:latin typeface="Trebuchet MS"/>
                <a:cs typeface="Trebuchet MS"/>
              </a:rPr>
              <a:t>που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το </a:t>
            </a:r>
            <a:r>
              <a:rPr sz="1650" b="1" spc="-480" dirty="0">
                <a:latin typeface="Trebuchet MS"/>
                <a:cs typeface="Trebuchet MS"/>
              </a:rPr>
              <a:t> </a:t>
            </a:r>
            <a:r>
              <a:rPr sz="1650" b="1" spc="100" dirty="0">
                <a:latin typeface="Trebuchet MS"/>
                <a:cs typeface="Trebuchet MS"/>
              </a:rPr>
              <a:t>βάζουμε</a:t>
            </a:r>
            <a:endParaRPr sz="16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349250"/>
            <a:ext cx="8578215" cy="6629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1100" y="1492250"/>
            <a:ext cx="4800600" cy="3429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70827" y="654050"/>
            <a:ext cx="1691005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140" dirty="0"/>
              <a:t>διαλυτότητα</a:t>
            </a:r>
            <a:endParaRPr sz="2000" dirty="0"/>
          </a:p>
        </p:txBody>
      </p:sp>
      <p:sp>
        <p:nvSpPr>
          <p:cNvPr id="5" name="object 5"/>
          <p:cNvSpPr txBox="1"/>
          <p:nvPr/>
        </p:nvSpPr>
        <p:spPr>
          <a:xfrm>
            <a:off x="1235816" y="5226050"/>
            <a:ext cx="7063105" cy="547201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14" dirty="0">
                <a:latin typeface="Trebuchet MS"/>
                <a:cs typeface="Trebuchet MS"/>
              </a:rPr>
              <a:t>Είδαμε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40" dirty="0">
                <a:latin typeface="Trebuchet MS"/>
                <a:cs typeface="Trebuchet MS"/>
              </a:rPr>
              <a:t>ότι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το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αλάτι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και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η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ζάχαρη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διαλύονται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στο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νερό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αλλά</a:t>
            </a:r>
            <a:r>
              <a:rPr sz="1700" b="1" spc="-60" dirty="0">
                <a:latin typeface="Trebuchet MS"/>
                <a:cs typeface="Trebuchet MS"/>
              </a:rPr>
              <a:t> </a:t>
            </a:r>
            <a:r>
              <a:rPr sz="1700" b="1" spc="100" dirty="0">
                <a:latin typeface="Trebuchet MS"/>
                <a:cs typeface="Trebuchet MS"/>
              </a:rPr>
              <a:t>δεν </a:t>
            </a:r>
            <a:r>
              <a:rPr sz="1700" b="1" spc="-500" dirty="0">
                <a:latin typeface="Trebuchet MS"/>
                <a:cs typeface="Trebuchet MS"/>
              </a:rPr>
              <a:t> </a:t>
            </a:r>
            <a:r>
              <a:rPr sz="1700" b="1" spc="130" dirty="0">
                <a:latin typeface="Trebuchet MS"/>
                <a:cs typeface="Trebuchet MS"/>
              </a:rPr>
              <a:t>διαλύεται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το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80" dirty="0">
                <a:latin typeface="Trebuchet MS"/>
                <a:cs typeface="Trebuchet MS"/>
              </a:rPr>
              <a:t>λάδι,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το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πλαστικό,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το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ξύλο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50" dirty="0">
                <a:latin typeface="Trebuchet MS"/>
                <a:cs typeface="Trebuchet MS"/>
              </a:rPr>
              <a:t>κλπ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01650"/>
            <a:ext cx="8578215" cy="6553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2900" y="1035050"/>
            <a:ext cx="1420068" cy="270670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1100" y="5073650"/>
            <a:ext cx="1667865" cy="131523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03700" y="882650"/>
            <a:ext cx="4345980" cy="271623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193490" y="3907566"/>
            <a:ext cx="2364105" cy="1428750"/>
            <a:chOff x="4193490" y="3907566"/>
            <a:chExt cx="2364105" cy="1428750"/>
          </a:xfrm>
        </p:grpSpPr>
        <p:sp>
          <p:nvSpPr>
            <p:cNvPr id="7" name="object 7"/>
            <p:cNvSpPr/>
            <p:nvPr/>
          </p:nvSpPr>
          <p:spPr>
            <a:xfrm>
              <a:off x="4207786" y="3921908"/>
              <a:ext cx="2335530" cy="1400175"/>
            </a:xfrm>
            <a:custGeom>
              <a:avLst/>
              <a:gdLst/>
              <a:ahLst/>
              <a:cxnLst/>
              <a:rect l="l" t="t" r="r" b="b"/>
              <a:pathLst>
                <a:path w="2335529" h="1400175">
                  <a:moveTo>
                    <a:pt x="650529" y="1399787"/>
                  </a:moveTo>
                  <a:lnTo>
                    <a:pt x="763619" y="969778"/>
                  </a:lnTo>
                  <a:lnTo>
                    <a:pt x="729145" y="964064"/>
                  </a:lnTo>
                  <a:lnTo>
                    <a:pt x="695111" y="957884"/>
                  </a:lnTo>
                  <a:lnTo>
                    <a:pt x="628497" y="944156"/>
                  </a:lnTo>
                  <a:lnTo>
                    <a:pt x="564042" y="928649"/>
                  </a:lnTo>
                  <a:lnTo>
                    <a:pt x="502007" y="911425"/>
                  </a:lnTo>
                  <a:lnTo>
                    <a:pt x="442640" y="892553"/>
                  </a:lnTo>
                  <a:lnTo>
                    <a:pt x="386177" y="872109"/>
                  </a:lnTo>
                  <a:lnTo>
                    <a:pt x="332847" y="850174"/>
                  </a:lnTo>
                  <a:lnTo>
                    <a:pt x="282862" y="826837"/>
                  </a:lnTo>
                  <a:lnTo>
                    <a:pt x="236423" y="802192"/>
                  </a:lnTo>
                  <a:lnTo>
                    <a:pt x="193716" y="776336"/>
                  </a:lnTo>
                  <a:lnTo>
                    <a:pt x="154913" y="749374"/>
                  </a:lnTo>
                  <a:lnTo>
                    <a:pt x="120168" y="721414"/>
                  </a:lnTo>
                  <a:lnTo>
                    <a:pt x="89621" y="692567"/>
                  </a:lnTo>
                  <a:lnTo>
                    <a:pt x="63394" y="662950"/>
                  </a:lnTo>
                  <a:lnTo>
                    <a:pt x="36845" y="625025"/>
                  </a:lnTo>
                  <a:lnTo>
                    <a:pt x="17376" y="586321"/>
                  </a:lnTo>
                  <a:lnTo>
                    <a:pt x="5109" y="547079"/>
                  </a:lnTo>
                  <a:lnTo>
                    <a:pt x="120" y="507541"/>
                  </a:lnTo>
                  <a:lnTo>
                    <a:pt x="0" y="499620"/>
                  </a:lnTo>
                  <a:lnTo>
                    <a:pt x="171" y="491700"/>
                  </a:lnTo>
                  <a:lnTo>
                    <a:pt x="5415" y="452171"/>
                  </a:lnTo>
                  <a:lnTo>
                    <a:pt x="17936" y="412941"/>
                  </a:lnTo>
                  <a:lnTo>
                    <a:pt x="37655" y="374258"/>
                  </a:lnTo>
                  <a:lnTo>
                    <a:pt x="64448" y="336367"/>
                  </a:lnTo>
                  <a:lnTo>
                    <a:pt x="90865" y="306781"/>
                  </a:lnTo>
                  <a:lnTo>
                    <a:pt x="121598" y="277971"/>
                  </a:lnTo>
                  <a:lnTo>
                    <a:pt x="156524" y="250052"/>
                  </a:lnTo>
                  <a:lnTo>
                    <a:pt x="205859" y="216577"/>
                  </a:lnTo>
                  <a:lnTo>
                    <a:pt x="249681" y="191066"/>
                  </a:lnTo>
                  <a:lnTo>
                    <a:pt x="297181" y="166795"/>
                  </a:lnTo>
                  <a:lnTo>
                    <a:pt x="348170" y="143861"/>
                  </a:lnTo>
                  <a:lnTo>
                    <a:pt x="402442" y="122355"/>
                  </a:lnTo>
                  <a:lnTo>
                    <a:pt x="459782" y="102364"/>
                  </a:lnTo>
                  <a:lnTo>
                    <a:pt x="519958" y="83968"/>
                  </a:lnTo>
                  <a:lnTo>
                    <a:pt x="582729" y="67242"/>
                  </a:lnTo>
                  <a:lnTo>
                    <a:pt x="647845" y="52251"/>
                  </a:lnTo>
                  <a:lnTo>
                    <a:pt x="715044" y="39056"/>
                  </a:lnTo>
                  <a:lnTo>
                    <a:pt x="784056" y="27709"/>
                  </a:lnTo>
                  <a:lnTo>
                    <a:pt x="854605" y="18258"/>
                  </a:lnTo>
                  <a:lnTo>
                    <a:pt x="926408" y="10738"/>
                  </a:lnTo>
                  <a:lnTo>
                    <a:pt x="999178" y="5181"/>
                  </a:lnTo>
                  <a:lnTo>
                    <a:pt x="1072622" y="1608"/>
                  </a:lnTo>
                  <a:lnTo>
                    <a:pt x="1146447" y="34"/>
                  </a:lnTo>
                  <a:lnTo>
                    <a:pt x="1183414" y="0"/>
                  </a:lnTo>
                  <a:lnTo>
                    <a:pt x="1220356" y="466"/>
                  </a:lnTo>
                  <a:lnTo>
                    <a:pt x="1294053" y="2901"/>
                  </a:lnTo>
                  <a:lnTo>
                    <a:pt x="1367243" y="7330"/>
                  </a:lnTo>
                  <a:lnTo>
                    <a:pt x="1439633" y="13735"/>
                  </a:lnTo>
                  <a:lnTo>
                    <a:pt x="1510931" y="22090"/>
                  </a:lnTo>
                  <a:lnTo>
                    <a:pt x="1580853" y="32362"/>
                  </a:lnTo>
                  <a:lnTo>
                    <a:pt x="1649119" y="44510"/>
                  </a:lnTo>
                  <a:lnTo>
                    <a:pt x="1715453" y="58485"/>
                  </a:lnTo>
                  <a:lnTo>
                    <a:pt x="1779592" y="74230"/>
                  </a:lnTo>
                  <a:lnTo>
                    <a:pt x="1841277" y="91684"/>
                  </a:lnTo>
                  <a:lnTo>
                    <a:pt x="1900261" y="110775"/>
                  </a:lnTo>
                  <a:lnTo>
                    <a:pt x="1956309" y="131428"/>
                  </a:lnTo>
                  <a:lnTo>
                    <a:pt x="2009194" y="153560"/>
                  </a:lnTo>
                  <a:lnTo>
                    <a:pt x="2058706" y="177081"/>
                  </a:lnTo>
                  <a:lnTo>
                    <a:pt x="2104646" y="201898"/>
                  </a:lnTo>
                  <a:lnTo>
                    <a:pt x="2146829" y="227911"/>
                  </a:lnTo>
                  <a:lnTo>
                    <a:pt x="2185086" y="255016"/>
                  </a:lnTo>
                  <a:lnTo>
                    <a:pt x="2219266" y="283104"/>
                  </a:lnTo>
                  <a:lnTo>
                    <a:pt x="2249229" y="312063"/>
                  </a:lnTo>
                  <a:lnTo>
                    <a:pt x="2274857" y="341776"/>
                  </a:lnTo>
                  <a:lnTo>
                    <a:pt x="2300639" y="379798"/>
                  </a:lnTo>
                  <a:lnTo>
                    <a:pt x="2319326" y="418575"/>
                  </a:lnTo>
                  <a:lnTo>
                    <a:pt x="2330800" y="457861"/>
                  </a:lnTo>
                  <a:lnTo>
                    <a:pt x="2334990" y="497413"/>
                  </a:lnTo>
                  <a:lnTo>
                    <a:pt x="2334951" y="505335"/>
                  </a:lnTo>
                  <a:lnTo>
                    <a:pt x="2330369" y="544882"/>
                  </a:lnTo>
                  <a:lnTo>
                    <a:pt x="2318506" y="584147"/>
                  </a:lnTo>
                  <a:lnTo>
                    <a:pt x="2299436" y="622887"/>
                  </a:lnTo>
                  <a:lnTo>
                    <a:pt x="2273277" y="660862"/>
                  </a:lnTo>
                  <a:lnTo>
                    <a:pt x="2247355" y="690529"/>
                  </a:lnTo>
                  <a:lnTo>
                    <a:pt x="2217105" y="719433"/>
                  </a:lnTo>
                  <a:lnTo>
                    <a:pt x="2182648" y="747458"/>
                  </a:lnTo>
                  <a:lnTo>
                    <a:pt x="2144122" y="774493"/>
                  </a:lnTo>
                  <a:lnTo>
                    <a:pt x="2101682" y="800429"/>
                  </a:lnTo>
                  <a:lnTo>
                    <a:pt x="2055497" y="825162"/>
                  </a:lnTo>
                  <a:lnTo>
                    <a:pt x="2005752" y="848593"/>
                  </a:lnTo>
                  <a:lnTo>
                    <a:pt x="1952648" y="870629"/>
                  </a:lnTo>
                  <a:lnTo>
                    <a:pt x="1896397" y="891179"/>
                  </a:lnTo>
                  <a:lnTo>
                    <a:pt x="1837224" y="910163"/>
                  </a:lnTo>
                  <a:lnTo>
                    <a:pt x="1775367" y="927504"/>
                  </a:lnTo>
                  <a:lnTo>
                    <a:pt x="1711073" y="943133"/>
                  </a:lnTo>
                  <a:lnTo>
                    <a:pt x="1644600" y="956987"/>
                  </a:lnTo>
                  <a:lnTo>
                    <a:pt x="1576216" y="969011"/>
                  </a:lnTo>
                  <a:lnTo>
                    <a:pt x="1506192" y="979155"/>
                  </a:lnTo>
                  <a:lnTo>
                    <a:pt x="1434812" y="987381"/>
                  </a:lnTo>
                  <a:lnTo>
                    <a:pt x="1362359" y="993654"/>
                  </a:lnTo>
                  <a:lnTo>
                    <a:pt x="1289126" y="997950"/>
                  </a:lnTo>
                  <a:lnTo>
                    <a:pt x="1215406" y="1000251"/>
                  </a:lnTo>
                  <a:lnTo>
                    <a:pt x="1178455" y="1000650"/>
                  </a:lnTo>
                  <a:lnTo>
                    <a:pt x="1141493" y="1000548"/>
                  </a:lnTo>
                  <a:lnTo>
                    <a:pt x="1104557" y="999944"/>
                  </a:lnTo>
                  <a:lnTo>
                    <a:pt x="1067684" y="998840"/>
                  </a:lnTo>
                  <a:lnTo>
                    <a:pt x="1030912" y="997236"/>
                  </a:lnTo>
                  <a:lnTo>
                    <a:pt x="994276" y="995134"/>
                  </a:lnTo>
                  <a:lnTo>
                    <a:pt x="650529" y="13997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07786" y="3921862"/>
              <a:ext cx="2335530" cy="1400175"/>
            </a:xfrm>
            <a:custGeom>
              <a:avLst/>
              <a:gdLst/>
              <a:ahLst/>
              <a:cxnLst/>
              <a:rect l="l" t="t" r="r" b="b"/>
              <a:pathLst>
                <a:path w="2335529" h="1400175">
                  <a:moveTo>
                    <a:pt x="650529" y="1399832"/>
                  </a:moveTo>
                  <a:lnTo>
                    <a:pt x="763619" y="969824"/>
                  </a:lnTo>
                  <a:lnTo>
                    <a:pt x="746327" y="967024"/>
                  </a:lnTo>
                  <a:lnTo>
                    <a:pt x="729145" y="964109"/>
                  </a:lnTo>
                  <a:lnTo>
                    <a:pt x="678267" y="954667"/>
                  </a:lnTo>
                  <a:lnTo>
                    <a:pt x="628497" y="944201"/>
                  </a:lnTo>
                  <a:lnTo>
                    <a:pt x="579941" y="932735"/>
                  </a:lnTo>
                  <a:lnTo>
                    <a:pt x="532707" y="920293"/>
                  </a:lnTo>
                  <a:lnTo>
                    <a:pt x="486904" y="906903"/>
                  </a:lnTo>
                  <a:lnTo>
                    <a:pt x="442640" y="892598"/>
                  </a:lnTo>
                  <a:lnTo>
                    <a:pt x="400010" y="877409"/>
                  </a:lnTo>
                  <a:lnTo>
                    <a:pt x="359107" y="861368"/>
                  </a:lnTo>
                  <a:lnTo>
                    <a:pt x="320028" y="844512"/>
                  </a:lnTo>
                  <a:lnTo>
                    <a:pt x="282862" y="826883"/>
                  </a:lnTo>
                  <a:lnTo>
                    <a:pt x="247692" y="808517"/>
                  </a:lnTo>
                  <a:lnTo>
                    <a:pt x="214592" y="789454"/>
                  </a:lnTo>
                  <a:lnTo>
                    <a:pt x="173816" y="763032"/>
                  </a:lnTo>
                  <a:lnTo>
                    <a:pt x="137024" y="735557"/>
                  </a:lnTo>
                  <a:lnTo>
                    <a:pt x="104361" y="707139"/>
                  </a:lnTo>
                  <a:lnTo>
                    <a:pt x="75960" y="677893"/>
                  </a:lnTo>
                  <a:lnTo>
                    <a:pt x="51935" y="647935"/>
                  </a:lnTo>
                  <a:lnTo>
                    <a:pt x="28201" y="609671"/>
                  </a:lnTo>
                  <a:lnTo>
                    <a:pt x="11600" y="570720"/>
                  </a:lnTo>
                  <a:lnTo>
                    <a:pt x="2237" y="531329"/>
                  </a:lnTo>
                  <a:lnTo>
                    <a:pt x="0" y="499665"/>
                  </a:lnTo>
                  <a:lnTo>
                    <a:pt x="171" y="491745"/>
                  </a:lnTo>
                  <a:lnTo>
                    <a:pt x="5415" y="452216"/>
                  </a:lnTo>
                  <a:lnTo>
                    <a:pt x="17936" y="412986"/>
                  </a:lnTo>
                  <a:lnTo>
                    <a:pt x="37655" y="374304"/>
                  </a:lnTo>
                  <a:lnTo>
                    <a:pt x="64448" y="336412"/>
                  </a:lnTo>
                  <a:lnTo>
                    <a:pt x="90865" y="306826"/>
                  </a:lnTo>
                  <a:lnTo>
                    <a:pt x="121598" y="278016"/>
                  </a:lnTo>
                  <a:lnTo>
                    <a:pt x="156524" y="250097"/>
                  </a:lnTo>
                  <a:lnTo>
                    <a:pt x="195501" y="223181"/>
                  </a:lnTo>
                  <a:lnTo>
                    <a:pt x="238375" y="197376"/>
                  </a:lnTo>
                  <a:lnTo>
                    <a:pt x="272985" y="178813"/>
                  </a:lnTo>
                  <a:lnTo>
                    <a:pt x="309610" y="160977"/>
                  </a:lnTo>
                  <a:lnTo>
                    <a:pt x="348170" y="143906"/>
                  </a:lnTo>
                  <a:lnTo>
                    <a:pt x="388580" y="127637"/>
                  </a:lnTo>
                  <a:lnTo>
                    <a:pt x="430746" y="112209"/>
                  </a:lnTo>
                  <a:lnTo>
                    <a:pt x="474571" y="97657"/>
                  </a:lnTo>
                  <a:lnTo>
                    <a:pt x="519958" y="84014"/>
                  </a:lnTo>
                  <a:lnTo>
                    <a:pt x="566809" y="71308"/>
                  </a:lnTo>
                  <a:lnTo>
                    <a:pt x="615014" y="59569"/>
                  </a:lnTo>
                  <a:lnTo>
                    <a:pt x="664462" y="48826"/>
                  </a:lnTo>
                  <a:lnTo>
                    <a:pt x="715044" y="39101"/>
                  </a:lnTo>
                  <a:lnTo>
                    <a:pt x="766650" y="30415"/>
                  </a:lnTo>
                  <a:lnTo>
                    <a:pt x="819160" y="22789"/>
                  </a:lnTo>
                  <a:lnTo>
                    <a:pt x="872452" y="16240"/>
                  </a:lnTo>
                  <a:lnTo>
                    <a:pt x="926408" y="10783"/>
                  </a:lnTo>
                  <a:lnTo>
                    <a:pt x="980913" y="6430"/>
                  </a:lnTo>
                  <a:lnTo>
                    <a:pt x="1035839" y="3190"/>
                  </a:lnTo>
                  <a:lnTo>
                    <a:pt x="1091057" y="1072"/>
                  </a:lnTo>
                  <a:lnTo>
                    <a:pt x="1146447" y="80"/>
                  </a:lnTo>
                  <a:lnTo>
                    <a:pt x="1164930" y="0"/>
                  </a:lnTo>
                  <a:lnTo>
                    <a:pt x="1183414" y="45"/>
                  </a:lnTo>
                  <a:lnTo>
                    <a:pt x="1238814" y="932"/>
                  </a:lnTo>
                  <a:lnTo>
                    <a:pt x="1294053" y="2946"/>
                  </a:lnTo>
                  <a:lnTo>
                    <a:pt x="1349012" y="6082"/>
                  </a:lnTo>
                  <a:lnTo>
                    <a:pt x="1403561" y="10332"/>
                  </a:lnTo>
                  <a:lnTo>
                    <a:pt x="1457573" y="15687"/>
                  </a:lnTo>
                  <a:lnTo>
                    <a:pt x="1510931" y="22135"/>
                  </a:lnTo>
                  <a:lnTo>
                    <a:pt x="1563520" y="29662"/>
                  </a:lnTo>
                  <a:lnTo>
                    <a:pt x="1615215" y="38250"/>
                  </a:lnTo>
                  <a:lnTo>
                    <a:pt x="1665896" y="47880"/>
                  </a:lnTo>
                  <a:lnTo>
                    <a:pt x="1715453" y="58530"/>
                  </a:lnTo>
                  <a:lnTo>
                    <a:pt x="1763779" y="70177"/>
                  </a:lnTo>
                  <a:lnTo>
                    <a:pt x="1810761" y="82794"/>
                  </a:lnTo>
                  <a:lnTo>
                    <a:pt x="1856288" y="96352"/>
                  </a:lnTo>
                  <a:lnTo>
                    <a:pt x="1900261" y="110820"/>
                  </a:lnTo>
                  <a:lnTo>
                    <a:pt x="1942586" y="126169"/>
                  </a:lnTo>
                  <a:lnTo>
                    <a:pt x="1983164" y="142361"/>
                  </a:lnTo>
                  <a:lnTo>
                    <a:pt x="2021898" y="159359"/>
                  </a:lnTo>
                  <a:lnTo>
                    <a:pt x="2058706" y="177126"/>
                  </a:lnTo>
                  <a:lnTo>
                    <a:pt x="2093507" y="195623"/>
                  </a:lnTo>
                  <a:lnTo>
                    <a:pt x="2136646" y="221347"/>
                  </a:lnTo>
                  <a:lnTo>
                    <a:pt x="2175900" y="248189"/>
                  </a:lnTo>
                  <a:lnTo>
                    <a:pt x="2211112" y="276042"/>
                  </a:lnTo>
                  <a:lnTo>
                    <a:pt x="2242141" y="304794"/>
                  </a:lnTo>
                  <a:lnTo>
                    <a:pt x="2268863" y="334329"/>
                  </a:lnTo>
                  <a:lnTo>
                    <a:pt x="2296045" y="372170"/>
                  </a:lnTo>
                  <a:lnTo>
                    <a:pt x="2316163" y="410815"/>
                  </a:lnTo>
                  <a:lnTo>
                    <a:pt x="2329087" y="450021"/>
                  </a:lnTo>
                  <a:lnTo>
                    <a:pt x="2334737" y="489540"/>
                  </a:lnTo>
                  <a:lnTo>
                    <a:pt x="2334990" y="497459"/>
                  </a:lnTo>
                  <a:lnTo>
                    <a:pt x="2334951" y="505380"/>
                  </a:lnTo>
                  <a:lnTo>
                    <a:pt x="2330369" y="544927"/>
                  </a:lnTo>
                  <a:lnTo>
                    <a:pt x="2318506" y="584192"/>
                  </a:lnTo>
                  <a:lnTo>
                    <a:pt x="2299436" y="622933"/>
                  </a:lnTo>
                  <a:lnTo>
                    <a:pt x="2273277" y="660907"/>
                  </a:lnTo>
                  <a:lnTo>
                    <a:pt x="2247355" y="690574"/>
                  </a:lnTo>
                  <a:lnTo>
                    <a:pt x="2217105" y="719478"/>
                  </a:lnTo>
                  <a:lnTo>
                    <a:pt x="2182648" y="747503"/>
                  </a:lnTo>
                  <a:lnTo>
                    <a:pt x="2144122" y="774538"/>
                  </a:lnTo>
                  <a:lnTo>
                    <a:pt x="2101682" y="800475"/>
                  </a:lnTo>
                  <a:lnTo>
                    <a:pt x="2067386" y="819142"/>
                  </a:lnTo>
                  <a:lnTo>
                    <a:pt x="2031057" y="837092"/>
                  </a:lnTo>
                  <a:lnTo>
                    <a:pt x="1992782" y="854283"/>
                  </a:lnTo>
                  <a:lnTo>
                    <a:pt x="1952648" y="870674"/>
                  </a:lnTo>
                  <a:lnTo>
                    <a:pt x="1910744" y="886230"/>
                  </a:lnTo>
                  <a:lnTo>
                    <a:pt x="1867161" y="900917"/>
                  </a:lnTo>
                  <a:lnTo>
                    <a:pt x="1822000" y="914701"/>
                  </a:lnTo>
                  <a:lnTo>
                    <a:pt x="1775367" y="927550"/>
                  </a:lnTo>
                  <a:lnTo>
                    <a:pt x="1727363" y="939435"/>
                  </a:lnTo>
                  <a:lnTo>
                    <a:pt x="1678093" y="950331"/>
                  </a:lnTo>
                  <a:lnTo>
                    <a:pt x="1627671" y="960212"/>
                  </a:lnTo>
                  <a:lnTo>
                    <a:pt x="1576216" y="969056"/>
                  </a:lnTo>
                  <a:lnTo>
                    <a:pt x="1523839" y="976843"/>
                  </a:lnTo>
                  <a:lnTo>
                    <a:pt x="1470654" y="983556"/>
                  </a:lnTo>
                  <a:lnTo>
                    <a:pt x="1416786" y="989179"/>
                  </a:lnTo>
                  <a:lnTo>
                    <a:pt x="1362359" y="993699"/>
                  </a:lnTo>
                  <a:lnTo>
                    <a:pt x="1307494" y="997107"/>
                  </a:lnTo>
                  <a:lnTo>
                    <a:pt x="1252309" y="999396"/>
                  </a:lnTo>
                  <a:lnTo>
                    <a:pt x="1196931" y="1000558"/>
                  </a:lnTo>
                  <a:lnTo>
                    <a:pt x="1159975" y="1000707"/>
                  </a:lnTo>
                  <a:lnTo>
                    <a:pt x="1141493" y="1000593"/>
                  </a:lnTo>
                  <a:lnTo>
                    <a:pt x="1086113" y="999500"/>
                  </a:lnTo>
                  <a:lnTo>
                    <a:pt x="1030912" y="997281"/>
                  </a:lnTo>
                  <a:lnTo>
                    <a:pt x="994276" y="995179"/>
                  </a:lnTo>
                  <a:lnTo>
                    <a:pt x="650529" y="1399832"/>
                  </a:lnTo>
                  <a:close/>
                </a:path>
              </a:pathLst>
            </a:custGeom>
            <a:ln w="28591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485770" y="4133132"/>
            <a:ext cx="1956435" cy="4622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80"/>
              </a:spcBef>
            </a:pPr>
            <a:r>
              <a:rPr sz="1400" b="1" spc="90" dirty="0">
                <a:latin typeface="Trebuchet MS"/>
                <a:cs typeface="Trebuchet MS"/>
              </a:rPr>
              <a:t>το</a:t>
            </a:r>
            <a:r>
              <a:rPr sz="1400" b="1" spc="-75" dirty="0">
                <a:latin typeface="Trebuchet MS"/>
                <a:cs typeface="Trebuchet MS"/>
              </a:rPr>
              <a:t> </a:t>
            </a:r>
            <a:r>
              <a:rPr sz="1400" b="1" spc="75" dirty="0">
                <a:latin typeface="Trebuchet MS"/>
                <a:cs typeface="Trebuchet MS"/>
              </a:rPr>
              <a:t>νερό</a:t>
            </a:r>
            <a:r>
              <a:rPr sz="1400" b="1" spc="-70" dirty="0">
                <a:latin typeface="Trebuchet MS"/>
                <a:cs typeface="Trebuchet MS"/>
              </a:rPr>
              <a:t> </a:t>
            </a:r>
            <a:r>
              <a:rPr sz="1400" b="1" spc="95" dirty="0">
                <a:latin typeface="Trebuchet MS"/>
                <a:cs typeface="Trebuchet MS"/>
              </a:rPr>
              <a:t>βράζει</a:t>
            </a:r>
            <a:r>
              <a:rPr sz="1400" b="1" spc="-75" dirty="0">
                <a:latin typeface="Trebuchet MS"/>
                <a:cs typeface="Trebuchet MS"/>
              </a:rPr>
              <a:t> </a:t>
            </a:r>
            <a:r>
              <a:rPr sz="1400" b="1" spc="85" dirty="0">
                <a:latin typeface="Trebuchet MS"/>
                <a:cs typeface="Trebuchet MS"/>
              </a:rPr>
              <a:t>στους </a:t>
            </a:r>
            <a:r>
              <a:rPr sz="1400" b="1" spc="-40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100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spc="50" dirty="0">
                <a:latin typeface="Trebuchet MS"/>
                <a:cs typeface="Trebuchet MS"/>
              </a:rPr>
              <a:t>C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spc="70" dirty="0">
                <a:latin typeface="Trebuchet MS"/>
                <a:cs typeface="Trebuchet MS"/>
              </a:rPr>
              <a:t>(Κελσίου)</a:t>
            </a:r>
            <a:endParaRPr sz="14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425450"/>
            <a:ext cx="8578215" cy="6553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8947" y="419350"/>
            <a:ext cx="3192770" cy="27829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9333" y="905410"/>
            <a:ext cx="3040280" cy="182988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841500" y="3702050"/>
            <a:ext cx="4184015" cy="2573655"/>
            <a:chOff x="1848947" y="3202305"/>
            <a:chExt cx="4184015" cy="257365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8947" y="4155370"/>
              <a:ext cx="1658334" cy="162021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07210" y="3216601"/>
              <a:ext cx="2611755" cy="1543685"/>
            </a:xfrm>
            <a:custGeom>
              <a:avLst/>
              <a:gdLst/>
              <a:ahLst/>
              <a:cxnLst/>
              <a:rect l="l" t="t" r="r" b="b"/>
              <a:pathLst>
                <a:path w="2611754" h="1543685">
                  <a:moveTo>
                    <a:pt x="541650" y="1543342"/>
                  </a:moveTo>
                  <a:lnTo>
                    <a:pt x="641671" y="1206101"/>
                  </a:lnTo>
                  <a:lnTo>
                    <a:pt x="606700" y="1195478"/>
                  </a:lnTo>
                  <a:lnTo>
                    <a:pt x="572419" y="1184315"/>
                  </a:lnTo>
                  <a:lnTo>
                    <a:pt x="506059" y="1160414"/>
                  </a:lnTo>
                  <a:lnTo>
                    <a:pt x="458346" y="1141158"/>
                  </a:lnTo>
                  <a:lnTo>
                    <a:pt x="412509" y="1120807"/>
                  </a:lnTo>
                  <a:lnTo>
                    <a:pt x="368653" y="1099407"/>
                  </a:lnTo>
                  <a:lnTo>
                    <a:pt x="326880" y="1077007"/>
                  </a:lnTo>
                  <a:lnTo>
                    <a:pt x="287278" y="1053657"/>
                  </a:lnTo>
                  <a:lnTo>
                    <a:pt x="249931" y="1029404"/>
                  </a:lnTo>
                  <a:lnTo>
                    <a:pt x="214927" y="1004306"/>
                  </a:lnTo>
                  <a:lnTo>
                    <a:pt x="182346" y="978419"/>
                  </a:lnTo>
                  <a:lnTo>
                    <a:pt x="152256" y="951800"/>
                  </a:lnTo>
                  <a:lnTo>
                    <a:pt x="124722" y="924505"/>
                  </a:lnTo>
                  <a:lnTo>
                    <a:pt x="92097" y="887170"/>
                  </a:lnTo>
                  <a:lnTo>
                    <a:pt x="64258" y="848892"/>
                  </a:lnTo>
                  <a:lnTo>
                    <a:pt x="41313" y="809822"/>
                  </a:lnTo>
                  <a:lnTo>
                    <a:pt x="23354" y="770114"/>
                  </a:lnTo>
                  <a:lnTo>
                    <a:pt x="10452" y="729926"/>
                  </a:lnTo>
                  <a:lnTo>
                    <a:pt x="2657" y="689414"/>
                  </a:lnTo>
                  <a:lnTo>
                    <a:pt x="0" y="648740"/>
                  </a:lnTo>
                  <a:lnTo>
                    <a:pt x="140" y="638566"/>
                  </a:lnTo>
                  <a:lnTo>
                    <a:pt x="3917" y="597913"/>
                  </a:lnTo>
                  <a:lnTo>
                    <a:pt x="12828" y="557458"/>
                  </a:lnTo>
                  <a:lnTo>
                    <a:pt x="26836" y="517361"/>
                  </a:lnTo>
                  <a:lnTo>
                    <a:pt x="45887" y="477779"/>
                  </a:lnTo>
                  <a:lnTo>
                    <a:pt x="69906" y="438868"/>
                  </a:lnTo>
                  <a:lnTo>
                    <a:pt x="98797" y="400783"/>
                  </a:lnTo>
                  <a:lnTo>
                    <a:pt x="132447" y="363673"/>
                  </a:lnTo>
                  <a:lnTo>
                    <a:pt x="160730" y="336567"/>
                  </a:lnTo>
                  <a:lnTo>
                    <a:pt x="191553" y="310152"/>
                  </a:lnTo>
                  <a:lnTo>
                    <a:pt x="224845" y="284489"/>
                  </a:lnTo>
                  <a:lnTo>
                    <a:pt x="260534" y="259633"/>
                  </a:lnTo>
                  <a:lnTo>
                    <a:pt x="298545" y="235636"/>
                  </a:lnTo>
                  <a:lnTo>
                    <a:pt x="338790" y="212554"/>
                  </a:lnTo>
                  <a:lnTo>
                    <a:pt x="381177" y="190441"/>
                  </a:lnTo>
                  <a:lnTo>
                    <a:pt x="425615" y="169342"/>
                  </a:lnTo>
                  <a:lnTo>
                    <a:pt x="472008" y="149304"/>
                  </a:lnTo>
                  <a:lnTo>
                    <a:pt x="536722" y="124316"/>
                  </a:lnTo>
                  <a:lnTo>
                    <a:pt x="604468" y="101393"/>
                  </a:lnTo>
                  <a:lnTo>
                    <a:pt x="674979" y="80625"/>
                  </a:lnTo>
                  <a:lnTo>
                    <a:pt x="747977" y="62096"/>
                  </a:lnTo>
                  <a:lnTo>
                    <a:pt x="785319" y="53693"/>
                  </a:lnTo>
                  <a:lnTo>
                    <a:pt x="823174" y="45877"/>
                  </a:lnTo>
                  <a:lnTo>
                    <a:pt x="861505" y="38654"/>
                  </a:lnTo>
                  <a:lnTo>
                    <a:pt x="900273" y="32032"/>
                  </a:lnTo>
                  <a:lnTo>
                    <a:pt x="939442" y="26018"/>
                  </a:lnTo>
                  <a:lnTo>
                    <a:pt x="978972" y="20617"/>
                  </a:lnTo>
                  <a:lnTo>
                    <a:pt x="1018824" y="15834"/>
                  </a:lnTo>
                  <a:lnTo>
                    <a:pt x="1058959" y="11675"/>
                  </a:lnTo>
                  <a:lnTo>
                    <a:pt x="1099337" y="8144"/>
                  </a:lnTo>
                  <a:lnTo>
                    <a:pt x="1139918" y="5244"/>
                  </a:lnTo>
                  <a:lnTo>
                    <a:pt x="1180663" y="2977"/>
                  </a:lnTo>
                  <a:lnTo>
                    <a:pt x="1221531" y="1346"/>
                  </a:lnTo>
                  <a:lnTo>
                    <a:pt x="1262483" y="354"/>
                  </a:lnTo>
                  <a:lnTo>
                    <a:pt x="1303477" y="0"/>
                  </a:lnTo>
                  <a:lnTo>
                    <a:pt x="1344473" y="284"/>
                  </a:lnTo>
                  <a:lnTo>
                    <a:pt x="1385430" y="1208"/>
                  </a:lnTo>
                  <a:lnTo>
                    <a:pt x="1426310" y="2770"/>
                  </a:lnTo>
                  <a:lnTo>
                    <a:pt x="1467070" y="4967"/>
                  </a:lnTo>
                  <a:lnTo>
                    <a:pt x="1507671" y="7799"/>
                  </a:lnTo>
                  <a:lnTo>
                    <a:pt x="1548073" y="11262"/>
                  </a:lnTo>
                  <a:lnTo>
                    <a:pt x="1588236" y="15353"/>
                  </a:lnTo>
                  <a:lnTo>
                    <a:pt x="1628121" y="20068"/>
                  </a:lnTo>
                  <a:lnTo>
                    <a:pt x="1667687" y="25403"/>
                  </a:lnTo>
                  <a:lnTo>
                    <a:pt x="1706897" y="31351"/>
                  </a:lnTo>
                  <a:lnTo>
                    <a:pt x="1745711" y="37907"/>
                  </a:lnTo>
                  <a:lnTo>
                    <a:pt x="1784091" y="45065"/>
                  </a:lnTo>
                  <a:lnTo>
                    <a:pt x="1822000" y="52817"/>
                  </a:lnTo>
                  <a:lnTo>
                    <a:pt x="1859399" y="61157"/>
                  </a:lnTo>
                  <a:lnTo>
                    <a:pt x="1932524" y="79563"/>
                  </a:lnTo>
                  <a:lnTo>
                    <a:pt x="2003177" y="100211"/>
                  </a:lnTo>
                  <a:lnTo>
                    <a:pt x="2071080" y="123019"/>
                  </a:lnTo>
                  <a:lnTo>
                    <a:pt x="2135965" y="147898"/>
                  </a:lnTo>
                  <a:lnTo>
                    <a:pt x="2182495" y="167858"/>
                  </a:lnTo>
                  <a:lnTo>
                    <a:pt x="2227077" y="188881"/>
                  </a:lnTo>
                  <a:lnTo>
                    <a:pt x="2269615" y="210923"/>
                  </a:lnTo>
                  <a:lnTo>
                    <a:pt x="2310018" y="233937"/>
                  </a:lnTo>
                  <a:lnTo>
                    <a:pt x="2348194" y="257869"/>
                  </a:lnTo>
                  <a:lnTo>
                    <a:pt x="2384053" y="282665"/>
                  </a:lnTo>
                  <a:lnTo>
                    <a:pt x="2417521" y="308272"/>
                  </a:lnTo>
                  <a:lnTo>
                    <a:pt x="2448525" y="334634"/>
                  </a:lnTo>
                  <a:lnTo>
                    <a:pt x="2476993" y="361692"/>
                  </a:lnTo>
                  <a:lnTo>
                    <a:pt x="2510898" y="398745"/>
                  </a:lnTo>
                  <a:lnTo>
                    <a:pt x="2540050" y="436782"/>
                  </a:lnTo>
                  <a:lnTo>
                    <a:pt x="2564336" y="475651"/>
                  </a:lnTo>
                  <a:lnTo>
                    <a:pt x="2583658" y="515201"/>
                  </a:lnTo>
                  <a:lnTo>
                    <a:pt x="2597942" y="555274"/>
                  </a:lnTo>
                  <a:lnTo>
                    <a:pt x="2607129" y="595714"/>
                  </a:lnTo>
                  <a:lnTo>
                    <a:pt x="2611186" y="636360"/>
                  </a:lnTo>
                  <a:lnTo>
                    <a:pt x="2611396" y="646533"/>
                  </a:lnTo>
                  <a:lnTo>
                    <a:pt x="2611284" y="656708"/>
                  </a:lnTo>
                  <a:lnTo>
                    <a:pt x="2607620" y="697363"/>
                  </a:lnTo>
                  <a:lnTo>
                    <a:pt x="2598821" y="737823"/>
                  </a:lnTo>
                  <a:lnTo>
                    <a:pt x="2584924" y="777931"/>
                  </a:lnTo>
                  <a:lnTo>
                    <a:pt x="2565983" y="817525"/>
                  </a:lnTo>
                  <a:lnTo>
                    <a:pt x="2542072" y="856452"/>
                  </a:lnTo>
                  <a:lnTo>
                    <a:pt x="2513287" y="894558"/>
                  </a:lnTo>
                  <a:lnTo>
                    <a:pt x="2479740" y="931691"/>
                  </a:lnTo>
                  <a:lnTo>
                    <a:pt x="2451532" y="958816"/>
                  </a:lnTo>
                  <a:lnTo>
                    <a:pt x="2420782" y="985252"/>
                  </a:lnTo>
                  <a:lnTo>
                    <a:pt x="2387562" y="1010937"/>
                  </a:lnTo>
                  <a:lnTo>
                    <a:pt x="2351942" y="1035818"/>
                  </a:lnTo>
                  <a:lnTo>
                    <a:pt x="2313998" y="1059841"/>
                  </a:lnTo>
                  <a:lnTo>
                    <a:pt x="2273817" y="1082950"/>
                  </a:lnTo>
                  <a:lnTo>
                    <a:pt x="2231491" y="1105093"/>
                  </a:lnTo>
                  <a:lnTo>
                    <a:pt x="2187113" y="1126222"/>
                  </a:lnTo>
                  <a:lnTo>
                    <a:pt x="2140775" y="1146292"/>
                  </a:lnTo>
                  <a:lnTo>
                    <a:pt x="2076131" y="1171324"/>
                  </a:lnTo>
                  <a:lnTo>
                    <a:pt x="2008449" y="1194293"/>
                  </a:lnTo>
                  <a:lnTo>
                    <a:pt x="1937996" y="1215109"/>
                  </a:lnTo>
                  <a:lnTo>
                    <a:pt x="1865049" y="1233689"/>
                  </a:lnTo>
                  <a:lnTo>
                    <a:pt x="1827731" y="1242117"/>
                  </a:lnTo>
                  <a:lnTo>
                    <a:pt x="1789897" y="1249959"/>
                  </a:lnTo>
                  <a:lnTo>
                    <a:pt x="1751587" y="1257208"/>
                  </a:lnTo>
                  <a:lnTo>
                    <a:pt x="1712836" y="1263857"/>
                  </a:lnTo>
                  <a:lnTo>
                    <a:pt x="1673684" y="1269898"/>
                  </a:lnTo>
                  <a:lnTo>
                    <a:pt x="1634170" y="1275326"/>
                  </a:lnTo>
                  <a:lnTo>
                    <a:pt x="1594331" y="1280136"/>
                  </a:lnTo>
                  <a:lnTo>
                    <a:pt x="1554208" y="1284322"/>
                  </a:lnTo>
                  <a:lnTo>
                    <a:pt x="1513840" y="1287881"/>
                  </a:lnTo>
                  <a:lnTo>
                    <a:pt x="1473266" y="1290809"/>
                  </a:lnTo>
                  <a:lnTo>
                    <a:pt x="1432528" y="1293103"/>
                  </a:lnTo>
                  <a:lnTo>
                    <a:pt x="1391664" y="1294762"/>
                  </a:lnTo>
                  <a:lnTo>
                    <a:pt x="1350715" y="1295783"/>
                  </a:lnTo>
                  <a:lnTo>
                    <a:pt x="1309723" y="1296165"/>
                  </a:lnTo>
                  <a:lnTo>
                    <a:pt x="1268726" y="1295908"/>
                  </a:lnTo>
                  <a:lnTo>
                    <a:pt x="1227766" y="1295013"/>
                  </a:lnTo>
                  <a:lnTo>
                    <a:pt x="1186882" y="1293479"/>
                  </a:lnTo>
                  <a:lnTo>
                    <a:pt x="1146116" y="1291309"/>
                  </a:lnTo>
                  <a:lnTo>
                    <a:pt x="1105507" y="1288505"/>
                  </a:lnTo>
                  <a:lnTo>
                    <a:pt x="1065095" y="1285070"/>
                  </a:lnTo>
                  <a:lnTo>
                    <a:pt x="1024921" y="1281006"/>
                  </a:lnTo>
                  <a:lnTo>
                    <a:pt x="985023" y="1276319"/>
                  </a:lnTo>
                  <a:lnTo>
                    <a:pt x="945442" y="1271011"/>
                  </a:lnTo>
                  <a:lnTo>
                    <a:pt x="541650" y="15433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07210" y="3216601"/>
              <a:ext cx="2611755" cy="1543685"/>
            </a:xfrm>
            <a:custGeom>
              <a:avLst/>
              <a:gdLst/>
              <a:ahLst/>
              <a:cxnLst/>
              <a:rect l="l" t="t" r="r" b="b"/>
              <a:pathLst>
                <a:path w="2611754" h="1543685">
                  <a:moveTo>
                    <a:pt x="541650" y="1543342"/>
                  </a:moveTo>
                  <a:lnTo>
                    <a:pt x="641671" y="1206101"/>
                  </a:lnTo>
                  <a:lnTo>
                    <a:pt x="624099" y="1200857"/>
                  </a:lnTo>
                  <a:lnTo>
                    <a:pt x="606700" y="1195478"/>
                  </a:lnTo>
                  <a:lnTo>
                    <a:pt x="555545" y="1178533"/>
                  </a:lnTo>
                  <a:lnTo>
                    <a:pt x="506059" y="1160414"/>
                  </a:lnTo>
                  <a:lnTo>
                    <a:pt x="458346" y="1141158"/>
                  </a:lnTo>
                  <a:lnTo>
                    <a:pt x="412509" y="1120807"/>
                  </a:lnTo>
                  <a:lnTo>
                    <a:pt x="368653" y="1099407"/>
                  </a:lnTo>
                  <a:lnTo>
                    <a:pt x="326880" y="1077007"/>
                  </a:lnTo>
                  <a:lnTo>
                    <a:pt x="287278" y="1053657"/>
                  </a:lnTo>
                  <a:lnTo>
                    <a:pt x="249931" y="1029404"/>
                  </a:lnTo>
                  <a:lnTo>
                    <a:pt x="214927" y="1004306"/>
                  </a:lnTo>
                  <a:lnTo>
                    <a:pt x="182346" y="978419"/>
                  </a:lnTo>
                  <a:lnTo>
                    <a:pt x="152256" y="951800"/>
                  </a:lnTo>
                  <a:lnTo>
                    <a:pt x="124722" y="924505"/>
                  </a:lnTo>
                  <a:lnTo>
                    <a:pt x="92097" y="887170"/>
                  </a:lnTo>
                  <a:lnTo>
                    <a:pt x="64258" y="848892"/>
                  </a:lnTo>
                  <a:lnTo>
                    <a:pt x="41313" y="809822"/>
                  </a:lnTo>
                  <a:lnTo>
                    <a:pt x="23354" y="770114"/>
                  </a:lnTo>
                  <a:lnTo>
                    <a:pt x="10452" y="729926"/>
                  </a:lnTo>
                  <a:lnTo>
                    <a:pt x="2657" y="689414"/>
                  </a:lnTo>
                  <a:lnTo>
                    <a:pt x="0" y="648740"/>
                  </a:lnTo>
                  <a:lnTo>
                    <a:pt x="140" y="638566"/>
                  </a:lnTo>
                  <a:lnTo>
                    <a:pt x="3917" y="597913"/>
                  </a:lnTo>
                  <a:lnTo>
                    <a:pt x="12828" y="557458"/>
                  </a:lnTo>
                  <a:lnTo>
                    <a:pt x="26836" y="517361"/>
                  </a:lnTo>
                  <a:lnTo>
                    <a:pt x="45887" y="477779"/>
                  </a:lnTo>
                  <a:lnTo>
                    <a:pt x="69906" y="438868"/>
                  </a:lnTo>
                  <a:lnTo>
                    <a:pt x="98797" y="400783"/>
                  </a:lnTo>
                  <a:lnTo>
                    <a:pt x="132447" y="363673"/>
                  </a:lnTo>
                  <a:lnTo>
                    <a:pt x="160730" y="336567"/>
                  </a:lnTo>
                  <a:lnTo>
                    <a:pt x="191553" y="310152"/>
                  </a:lnTo>
                  <a:lnTo>
                    <a:pt x="224845" y="284489"/>
                  </a:lnTo>
                  <a:lnTo>
                    <a:pt x="260534" y="259633"/>
                  </a:lnTo>
                  <a:lnTo>
                    <a:pt x="298545" y="235636"/>
                  </a:lnTo>
                  <a:lnTo>
                    <a:pt x="338790" y="212554"/>
                  </a:lnTo>
                  <a:lnTo>
                    <a:pt x="381177" y="190441"/>
                  </a:lnTo>
                  <a:lnTo>
                    <a:pt x="425615" y="169342"/>
                  </a:lnTo>
                  <a:lnTo>
                    <a:pt x="472008" y="149304"/>
                  </a:lnTo>
                  <a:lnTo>
                    <a:pt x="520251" y="130372"/>
                  </a:lnTo>
                  <a:lnTo>
                    <a:pt x="570232" y="112590"/>
                  </a:lnTo>
                  <a:lnTo>
                    <a:pt x="621845" y="95996"/>
                  </a:lnTo>
                  <a:lnTo>
                    <a:pt x="674979" y="80625"/>
                  </a:lnTo>
                  <a:lnTo>
                    <a:pt x="729512" y="66514"/>
                  </a:lnTo>
                  <a:lnTo>
                    <a:pt x="785319" y="53693"/>
                  </a:lnTo>
                  <a:lnTo>
                    <a:pt x="823174" y="45877"/>
                  </a:lnTo>
                  <a:lnTo>
                    <a:pt x="861505" y="38654"/>
                  </a:lnTo>
                  <a:lnTo>
                    <a:pt x="900273" y="32032"/>
                  </a:lnTo>
                  <a:lnTo>
                    <a:pt x="939442" y="26018"/>
                  </a:lnTo>
                  <a:lnTo>
                    <a:pt x="978972" y="20617"/>
                  </a:lnTo>
                  <a:lnTo>
                    <a:pt x="1018824" y="15834"/>
                  </a:lnTo>
                  <a:lnTo>
                    <a:pt x="1058959" y="11675"/>
                  </a:lnTo>
                  <a:lnTo>
                    <a:pt x="1099337" y="8144"/>
                  </a:lnTo>
                  <a:lnTo>
                    <a:pt x="1139918" y="5244"/>
                  </a:lnTo>
                  <a:lnTo>
                    <a:pt x="1180663" y="2977"/>
                  </a:lnTo>
                  <a:lnTo>
                    <a:pt x="1221531" y="1346"/>
                  </a:lnTo>
                  <a:lnTo>
                    <a:pt x="1262483" y="354"/>
                  </a:lnTo>
                  <a:lnTo>
                    <a:pt x="1303477" y="0"/>
                  </a:lnTo>
                  <a:lnTo>
                    <a:pt x="1323974" y="62"/>
                  </a:lnTo>
                  <a:lnTo>
                    <a:pt x="1364961" y="666"/>
                  </a:lnTo>
                  <a:lnTo>
                    <a:pt x="1405880" y="1909"/>
                  </a:lnTo>
                  <a:lnTo>
                    <a:pt x="1446710" y="3789"/>
                  </a:lnTo>
                  <a:lnTo>
                    <a:pt x="1487390" y="6304"/>
                  </a:lnTo>
                  <a:lnTo>
                    <a:pt x="1527902" y="9452"/>
                  </a:lnTo>
                  <a:lnTo>
                    <a:pt x="1568185" y="13229"/>
                  </a:lnTo>
                  <a:lnTo>
                    <a:pt x="1608218" y="17633"/>
                  </a:lnTo>
                  <a:lnTo>
                    <a:pt x="1647944" y="22658"/>
                  </a:lnTo>
                  <a:lnTo>
                    <a:pt x="1687341" y="28301"/>
                  </a:lnTo>
                  <a:lnTo>
                    <a:pt x="1726353" y="34553"/>
                  </a:lnTo>
                  <a:lnTo>
                    <a:pt x="1764960" y="41412"/>
                  </a:lnTo>
                  <a:lnTo>
                    <a:pt x="1803104" y="48867"/>
                  </a:lnTo>
                  <a:lnTo>
                    <a:pt x="1840768" y="56915"/>
                  </a:lnTo>
                  <a:lnTo>
                    <a:pt x="1877894" y="65544"/>
                  </a:lnTo>
                  <a:lnTo>
                    <a:pt x="1932524" y="79563"/>
                  </a:lnTo>
                  <a:lnTo>
                    <a:pt x="1985763" y="94844"/>
                  </a:lnTo>
                  <a:lnTo>
                    <a:pt x="2037489" y="111351"/>
                  </a:lnTo>
                  <a:lnTo>
                    <a:pt x="2087592" y="129048"/>
                  </a:lnTo>
                  <a:lnTo>
                    <a:pt x="2135965" y="147898"/>
                  </a:lnTo>
                  <a:lnTo>
                    <a:pt x="2182495" y="167858"/>
                  </a:lnTo>
                  <a:lnTo>
                    <a:pt x="2227077" y="188881"/>
                  </a:lnTo>
                  <a:lnTo>
                    <a:pt x="2269615" y="210923"/>
                  </a:lnTo>
                  <a:lnTo>
                    <a:pt x="2310018" y="233937"/>
                  </a:lnTo>
                  <a:lnTo>
                    <a:pt x="2348194" y="257869"/>
                  </a:lnTo>
                  <a:lnTo>
                    <a:pt x="2384053" y="282665"/>
                  </a:lnTo>
                  <a:lnTo>
                    <a:pt x="2417521" y="308272"/>
                  </a:lnTo>
                  <a:lnTo>
                    <a:pt x="2448525" y="334634"/>
                  </a:lnTo>
                  <a:lnTo>
                    <a:pt x="2476993" y="361692"/>
                  </a:lnTo>
                  <a:lnTo>
                    <a:pt x="2510898" y="398745"/>
                  </a:lnTo>
                  <a:lnTo>
                    <a:pt x="2540050" y="436782"/>
                  </a:lnTo>
                  <a:lnTo>
                    <a:pt x="2564336" y="475651"/>
                  </a:lnTo>
                  <a:lnTo>
                    <a:pt x="2583658" y="515201"/>
                  </a:lnTo>
                  <a:lnTo>
                    <a:pt x="2597942" y="555274"/>
                  </a:lnTo>
                  <a:lnTo>
                    <a:pt x="2607129" y="595714"/>
                  </a:lnTo>
                  <a:lnTo>
                    <a:pt x="2611186" y="636360"/>
                  </a:lnTo>
                  <a:lnTo>
                    <a:pt x="2611396" y="646533"/>
                  </a:lnTo>
                  <a:lnTo>
                    <a:pt x="2611284" y="656708"/>
                  </a:lnTo>
                  <a:lnTo>
                    <a:pt x="2607620" y="697363"/>
                  </a:lnTo>
                  <a:lnTo>
                    <a:pt x="2598821" y="737823"/>
                  </a:lnTo>
                  <a:lnTo>
                    <a:pt x="2584924" y="777931"/>
                  </a:lnTo>
                  <a:lnTo>
                    <a:pt x="2565983" y="817525"/>
                  </a:lnTo>
                  <a:lnTo>
                    <a:pt x="2542072" y="856452"/>
                  </a:lnTo>
                  <a:lnTo>
                    <a:pt x="2513287" y="894558"/>
                  </a:lnTo>
                  <a:lnTo>
                    <a:pt x="2479740" y="931691"/>
                  </a:lnTo>
                  <a:lnTo>
                    <a:pt x="2451532" y="958816"/>
                  </a:lnTo>
                  <a:lnTo>
                    <a:pt x="2420782" y="985252"/>
                  </a:lnTo>
                  <a:lnTo>
                    <a:pt x="2387562" y="1010937"/>
                  </a:lnTo>
                  <a:lnTo>
                    <a:pt x="2351942" y="1035818"/>
                  </a:lnTo>
                  <a:lnTo>
                    <a:pt x="2313998" y="1059841"/>
                  </a:lnTo>
                  <a:lnTo>
                    <a:pt x="2273817" y="1082950"/>
                  </a:lnTo>
                  <a:lnTo>
                    <a:pt x="2231491" y="1105093"/>
                  </a:lnTo>
                  <a:lnTo>
                    <a:pt x="2187113" y="1126222"/>
                  </a:lnTo>
                  <a:lnTo>
                    <a:pt x="2140775" y="1146292"/>
                  </a:lnTo>
                  <a:lnTo>
                    <a:pt x="2092585" y="1165257"/>
                  </a:lnTo>
                  <a:lnTo>
                    <a:pt x="2042653" y="1183073"/>
                  </a:lnTo>
                  <a:lnTo>
                    <a:pt x="1991087" y="1199702"/>
                  </a:lnTo>
                  <a:lnTo>
                    <a:pt x="1937996" y="1215109"/>
                  </a:lnTo>
                  <a:lnTo>
                    <a:pt x="1883502" y="1229258"/>
                  </a:lnTo>
                  <a:lnTo>
                    <a:pt x="1827731" y="1242117"/>
                  </a:lnTo>
                  <a:lnTo>
                    <a:pt x="1789897" y="1249959"/>
                  </a:lnTo>
                  <a:lnTo>
                    <a:pt x="1751587" y="1257208"/>
                  </a:lnTo>
                  <a:lnTo>
                    <a:pt x="1712836" y="1263857"/>
                  </a:lnTo>
                  <a:lnTo>
                    <a:pt x="1673684" y="1269898"/>
                  </a:lnTo>
                  <a:lnTo>
                    <a:pt x="1634170" y="1275326"/>
                  </a:lnTo>
                  <a:lnTo>
                    <a:pt x="1594331" y="1280136"/>
                  </a:lnTo>
                  <a:lnTo>
                    <a:pt x="1554208" y="1284322"/>
                  </a:lnTo>
                  <a:lnTo>
                    <a:pt x="1513840" y="1287881"/>
                  </a:lnTo>
                  <a:lnTo>
                    <a:pt x="1473266" y="1290809"/>
                  </a:lnTo>
                  <a:lnTo>
                    <a:pt x="1432528" y="1293103"/>
                  </a:lnTo>
                  <a:lnTo>
                    <a:pt x="1391664" y="1294762"/>
                  </a:lnTo>
                  <a:lnTo>
                    <a:pt x="1350715" y="1295783"/>
                  </a:lnTo>
                  <a:lnTo>
                    <a:pt x="1309723" y="1296165"/>
                  </a:lnTo>
                  <a:lnTo>
                    <a:pt x="1289225" y="1296117"/>
                  </a:lnTo>
                  <a:lnTo>
                    <a:pt x="1248236" y="1295540"/>
                  </a:lnTo>
                  <a:lnTo>
                    <a:pt x="1207314" y="1294326"/>
                  </a:lnTo>
                  <a:lnTo>
                    <a:pt x="1166479" y="1292474"/>
                  </a:lnTo>
                  <a:lnTo>
                    <a:pt x="1125792" y="1289987"/>
                  </a:lnTo>
                  <a:lnTo>
                    <a:pt x="1085271" y="1286866"/>
                  </a:lnTo>
                  <a:lnTo>
                    <a:pt x="1044978" y="1283117"/>
                  </a:lnTo>
                  <a:lnTo>
                    <a:pt x="1004932" y="1278740"/>
                  </a:lnTo>
                  <a:lnTo>
                    <a:pt x="965193" y="1273743"/>
                  </a:lnTo>
                  <a:lnTo>
                    <a:pt x="945442" y="1271011"/>
                  </a:lnTo>
                  <a:lnTo>
                    <a:pt x="541650" y="1543342"/>
                  </a:lnTo>
                  <a:close/>
                </a:path>
              </a:pathLst>
            </a:custGeom>
            <a:ln w="28591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570827" y="4083050"/>
            <a:ext cx="2385473" cy="45409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80"/>
              </a:spcBef>
            </a:pPr>
            <a:r>
              <a:rPr sz="1400" b="1" spc="90" dirty="0">
                <a:latin typeface="Trebuchet MS"/>
                <a:cs typeface="Trebuchet MS"/>
              </a:rPr>
              <a:t>το</a:t>
            </a:r>
            <a:r>
              <a:rPr sz="1400" b="1" spc="-70" dirty="0">
                <a:latin typeface="Trebuchet MS"/>
                <a:cs typeface="Trebuchet MS"/>
              </a:rPr>
              <a:t> </a:t>
            </a:r>
            <a:r>
              <a:rPr sz="1400" b="1" spc="75" dirty="0">
                <a:latin typeface="Trebuchet MS"/>
                <a:cs typeface="Trebuchet MS"/>
              </a:rPr>
              <a:t>νερό</a:t>
            </a:r>
            <a:r>
              <a:rPr sz="1400" b="1" spc="-65" dirty="0">
                <a:latin typeface="Trebuchet MS"/>
                <a:cs typeface="Trebuchet MS"/>
              </a:rPr>
              <a:t> </a:t>
            </a:r>
            <a:r>
              <a:rPr sz="1400" b="1" spc="114" dirty="0">
                <a:latin typeface="Trebuchet MS"/>
                <a:cs typeface="Trebuchet MS"/>
              </a:rPr>
              <a:t>παγώνει</a:t>
            </a:r>
            <a:r>
              <a:rPr sz="1400" b="1" spc="-65" dirty="0">
                <a:latin typeface="Trebuchet MS"/>
                <a:cs typeface="Trebuchet MS"/>
              </a:rPr>
              <a:t> </a:t>
            </a:r>
            <a:r>
              <a:rPr sz="1400" b="1" spc="85" dirty="0">
                <a:latin typeface="Trebuchet MS"/>
                <a:cs typeface="Trebuchet MS"/>
              </a:rPr>
              <a:t>στους</a:t>
            </a:r>
            <a:r>
              <a:rPr sz="1400" b="1" spc="-6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0</a:t>
            </a:r>
            <a:r>
              <a:rPr sz="1400" b="1" spc="-65" dirty="0">
                <a:latin typeface="Trebuchet MS"/>
                <a:cs typeface="Trebuchet MS"/>
              </a:rPr>
              <a:t> </a:t>
            </a:r>
            <a:r>
              <a:rPr sz="1400" b="1" spc="50" dirty="0">
                <a:latin typeface="Trebuchet MS"/>
                <a:cs typeface="Trebuchet MS"/>
              </a:rPr>
              <a:t>C </a:t>
            </a:r>
            <a:r>
              <a:rPr sz="1400" b="1" spc="-405" dirty="0">
                <a:latin typeface="Trebuchet MS"/>
                <a:cs typeface="Trebuchet MS"/>
              </a:rPr>
              <a:t> </a:t>
            </a:r>
            <a:r>
              <a:rPr sz="1400" b="1" spc="80" dirty="0">
                <a:latin typeface="Trebuchet MS"/>
                <a:cs typeface="Trebuchet MS"/>
              </a:rPr>
              <a:t>(βαθμούς</a:t>
            </a:r>
            <a:r>
              <a:rPr sz="1400" b="1" spc="-60" dirty="0">
                <a:latin typeface="Trebuchet MS"/>
                <a:cs typeface="Trebuchet MS"/>
              </a:rPr>
              <a:t> </a:t>
            </a:r>
            <a:r>
              <a:rPr sz="1400" b="1" spc="85" dirty="0">
                <a:latin typeface="Trebuchet MS"/>
                <a:cs typeface="Trebuchet MS"/>
              </a:rPr>
              <a:t>Κελσίου)</a:t>
            </a:r>
            <a:endParaRPr sz="14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903" y="577850"/>
            <a:ext cx="8632197" cy="58553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46209" y="2455742"/>
            <a:ext cx="4723130" cy="75374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20"/>
              </a:spcBef>
            </a:pPr>
            <a:r>
              <a:rPr sz="2400" spc="120" dirty="0"/>
              <a:t>σε</a:t>
            </a:r>
            <a:r>
              <a:rPr sz="2400" spc="-105" dirty="0"/>
              <a:t> </a:t>
            </a:r>
            <a:r>
              <a:rPr sz="2400" spc="175" dirty="0"/>
              <a:t>ποιες</a:t>
            </a:r>
            <a:r>
              <a:rPr sz="2400" spc="-100" dirty="0"/>
              <a:t> </a:t>
            </a:r>
            <a:r>
              <a:rPr sz="2400" spc="114" dirty="0"/>
              <a:t>μορφές</a:t>
            </a:r>
            <a:r>
              <a:rPr sz="2400" spc="-105" dirty="0"/>
              <a:t> </a:t>
            </a:r>
            <a:r>
              <a:rPr sz="2400" spc="155" dirty="0"/>
              <a:t>βρίσκουμε</a:t>
            </a:r>
            <a:r>
              <a:rPr sz="2400" spc="-100" dirty="0"/>
              <a:t> </a:t>
            </a:r>
            <a:r>
              <a:rPr sz="2400" spc="135" dirty="0"/>
              <a:t>το </a:t>
            </a:r>
            <a:r>
              <a:rPr sz="2400" spc="-715" dirty="0"/>
              <a:t> </a:t>
            </a:r>
            <a:r>
              <a:rPr sz="2400" spc="110" dirty="0"/>
              <a:t>νερό</a:t>
            </a:r>
            <a:r>
              <a:rPr sz="2400" spc="-105" dirty="0"/>
              <a:t> </a:t>
            </a:r>
            <a:r>
              <a:rPr sz="2400" spc="150" dirty="0"/>
              <a:t>στη</a:t>
            </a:r>
            <a:r>
              <a:rPr sz="2400" spc="-100" dirty="0"/>
              <a:t> </a:t>
            </a:r>
            <a:r>
              <a:rPr sz="2400" spc="135" dirty="0"/>
              <a:t>φύση</a:t>
            </a:r>
            <a:r>
              <a:rPr sz="2400" spc="-105" dirty="0"/>
              <a:t> </a:t>
            </a:r>
            <a:r>
              <a:rPr sz="2400" spc="-185" dirty="0"/>
              <a:t>;</a:t>
            </a:r>
            <a:endParaRPr sz="2400"/>
          </a:p>
        </p:txBody>
      </p:sp>
    </p:spTree>
  </p:cSld>
  <p:clrMapOvr>
    <a:masterClrMapping/>
  </p:clrMapOvr>
  <p:transition>
    <p:newsfla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349249"/>
            <a:ext cx="8251197" cy="7010401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9666" y="882649"/>
            <a:ext cx="4706833" cy="586740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01650"/>
            <a:ext cx="8860797" cy="64008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FDB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94582" y="521016"/>
            <a:ext cx="3826510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25" dirty="0">
                <a:latin typeface="Trebuchet MS"/>
                <a:cs typeface="Trebuchet MS"/>
              </a:rPr>
              <a:t>Που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βρίσκουμε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το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νερό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γύρω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μας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-125" dirty="0">
                <a:latin typeface="Trebuchet MS"/>
                <a:cs typeface="Trebuchet MS"/>
              </a:rPr>
              <a:t>;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88882" y="1121448"/>
            <a:ext cx="134429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10" dirty="0">
                <a:latin typeface="Trebuchet MS"/>
                <a:cs typeface="Trebuchet MS"/>
              </a:rPr>
              <a:t>στη</a:t>
            </a:r>
            <a:r>
              <a:rPr sz="1550" b="1" spc="-12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θάλασσα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45634" y="3246785"/>
            <a:ext cx="121793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105" dirty="0">
                <a:latin typeface="Trebuchet MS"/>
                <a:cs typeface="Trebuchet MS"/>
              </a:rPr>
              <a:t>στις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λίμνες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7678" y="1111917"/>
            <a:ext cx="123698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85" dirty="0">
                <a:latin typeface="Trebuchet MS"/>
                <a:cs typeface="Trebuchet MS"/>
              </a:rPr>
              <a:t>στα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25" dirty="0">
                <a:latin typeface="Trebuchet MS"/>
                <a:cs typeface="Trebuchet MS"/>
              </a:rPr>
              <a:t>ποτάμια</a:t>
            </a:r>
            <a:endParaRPr sz="15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5253" y="1401005"/>
            <a:ext cx="2487501" cy="166786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9598" y="3869447"/>
            <a:ext cx="2325480" cy="174411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7721" y="1543966"/>
            <a:ext cx="2944973" cy="139147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7570" y="3411974"/>
            <a:ext cx="2544685" cy="142959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05033" y="4345980"/>
            <a:ext cx="2192051" cy="170598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209381" y="3113355"/>
            <a:ext cx="158940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65" dirty="0">
                <a:latin typeface="Trebuchet MS"/>
                <a:cs typeface="Trebuchet MS"/>
              </a:rPr>
              <a:t>στους</a:t>
            </a:r>
            <a:r>
              <a:rPr sz="1350" b="1" spc="-100" dirty="0">
                <a:latin typeface="Trebuchet MS"/>
                <a:cs typeface="Trebuchet MS"/>
              </a:rPr>
              <a:t> </a:t>
            </a:r>
            <a:r>
              <a:rPr sz="1350" b="1" spc="60" dirty="0">
                <a:latin typeface="Trebuchet MS"/>
                <a:cs typeface="Trebuchet MS"/>
              </a:rPr>
              <a:t>καταράχτες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82946" y="3732848"/>
            <a:ext cx="947419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85" dirty="0">
                <a:latin typeface="Trebuchet MS"/>
                <a:cs typeface="Trebuchet MS"/>
              </a:rPr>
              <a:t>στις</a:t>
            </a:r>
            <a:r>
              <a:rPr sz="1350" b="1" spc="-60" dirty="0">
                <a:latin typeface="Trebuchet MS"/>
                <a:cs typeface="Trebuchet MS"/>
              </a:rPr>
              <a:t> </a:t>
            </a:r>
            <a:r>
              <a:rPr sz="1350" b="1" spc="70" dirty="0">
                <a:latin typeface="Trebuchet MS"/>
                <a:cs typeface="Trebuchet MS"/>
              </a:rPr>
              <a:t>πηγές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01650"/>
            <a:ext cx="8578215" cy="65532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6744" y="1187449"/>
            <a:ext cx="6280704" cy="525780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4300" y="501650"/>
            <a:ext cx="8251818" cy="6477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4500" y="806450"/>
            <a:ext cx="5181600" cy="6019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77850"/>
            <a:ext cx="8578215" cy="6477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3500" y="730250"/>
            <a:ext cx="5001965" cy="61722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958850"/>
            <a:ext cx="8578215" cy="62484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46300" y="168378"/>
            <a:ext cx="6248399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95" dirty="0">
                <a:latin typeface="Trebuchet MS"/>
                <a:cs typeface="Trebuchet MS"/>
              </a:rPr>
              <a:t>Επισκεφτήκαμε</a:t>
            </a:r>
            <a:r>
              <a:rPr sz="1500" b="1" spc="-8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το</a:t>
            </a:r>
            <a:r>
              <a:rPr sz="1500" b="1" spc="-75" dirty="0">
                <a:latin typeface="Trebuchet MS"/>
                <a:cs typeface="Trebuchet MS"/>
              </a:rPr>
              <a:t> </a:t>
            </a:r>
            <a:r>
              <a:rPr sz="1500" b="1" spc="120" dirty="0">
                <a:latin typeface="Trebuchet MS"/>
                <a:cs typeface="Trebuchet MS"/>
              </a:rPr>
              <a:t>Πανεπιστήμιο</a:t>
            </a:r>
            <a:r>
              <a:rPr sz="1500" b="1" spc="-8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</a:t>
            </a:r>
            <a:r>
              <a:rPr sz="1500" b="1" spc="-75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παρακολουθήσαμε</a:t>
            </a:r>
            <a:r>
              <a:rPr sz="1500" b="1" spc="-7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το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πρόγραμμα</a:t>
            </a:r>
            <a:endParaRPr sz="15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b="1" spc="155" dirty="0">
                <a:latin typeface="Trebuchet MS"/>
                <a:cs typeface="Trebuchet MS"/>
              </a:rPr>
              <a:t>"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Υπάρχει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ζωή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χωρίς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65" dirty="0">
                <a:latin typeface="Trebuchet MS"/>
                <a:cs typeface="Trebuchet MS"/>
              </a:rPr>
              <a:t>νερό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-120" dirty="0">
                <a:latin typeface="Trebuchet MS"/>
                <a:cs typeface="Trebuchet MS"/>
              </a:rPr>
              <a:t>;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55" dirty="0">
                <a:latin typeface="Trebuchet MS"/>
                <a:cs typeface="Trebuchet MS"/>
              </a:rPr>
              <a:t>"</a:t>
            </a:r>
            <a:endParaRPr sz="15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4300" y="1949450"/>
            <a:ext cx="3859916" cy="28973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12349" y="5759450"/>
            <a:ext cx="7224395" cy="7363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145" dirty="0">
                <a:latin typeface="Trebuchet MS"/>
                <a:cs typeface="Trebuchet MS"/>
              </a:rPr>
              <a:t>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-20" dirty="0">
                <a:latin typeface="Trebuchet MS"/>
                <a:cs typeface="Trebuchet MS"/>
              </a:rPr>
              <a:t>κ.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80" dirty="0">
                <a:latin typeface="Trebuchet MS"/>
                <a:cs typeface="Trebuchet MS"/>
              </a:rPr>
              <a:t>Ελένη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45" dirty="0">
                <a:latin typeface="Trebuchet MS"/>
                <a:cs typeface="Trebuchet MS"/>
              </a:rPr>
              <a:t>Ζαγγανά,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5" dirty="0">
                <a:latin typeface="Trebuchet MS"/>
                <a:cs typeface="Trebuchet MS"/>
              </a:rPr>
              <a:t>καθηγήτρια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στο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40" dirty="0">
                <a:latin typeface="Trebuchet MS"/>
                <a:cs typeface="Trebuchet MS"/>
              </a:rPr>
              <a:t>τμήμα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90" dirty="0">
                <a:latin typeface="Trebuchet MS"/>
                <a:cs typeface="Trebuchet MS"/>
              </a:rPr>
              <a:t>Γεωλογίας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του</a:t>
            </a:r>
            <a:endParaRPr sz="1550" dirty="0">
              <a:latin typeface="Trebuchet MS"/>
              <a:cs typeface="Trebuchet MS"/>
            </a:endParaRPr>
          </a:p>
          <a:p>
            <a:pPr marL="12700" marR="5080">
              <a:lnSpc>
                <a:spcPct val="100899"/>
              </a:lnSpc>
            </a:pPr>
            <a:r>
              <a:rPr sz="1550" b="1" spc="135" dirty="0">
                <a:latin typeface="Trebuchet MS"/>
                <a:cs typeface="Trebuchet MS"/>
              </a:rPr>
              <a:t>Πανεπιστημίου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Πατρών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μας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80" dirty="0">
                <a:latin typeface="Trebuchet MS"/>
                <a:cs typeface="Trebuchet MS"/>
              </a:rPr>
              <a:t>εξήγησε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πόσο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120" dirty="0">
                <a:latin typeface="Trebuchet MS"/>
                <a:cs typeface="Trebuchet MS"/>
              </a:rPr>
              <a:t>σημαντικό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35" dirty="0">
                <a:latin typeface="Trebuchet MS"/>
                <a:cs typeface="Trebuchet MS"/>
              </a:rPr>
              <a:t>είναι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το</a:t>
            </a:r>
            <a:r>
              <a:rPr sz="1550" b="1" spc="-55" dirty="0">
                <a:latin typeface="Trebuchet MS"/>
                <a:cs typeface="Trebuchet MS"/>
              </a:rPr>
              <a:t> </a:t>
            </a:r>
            <a:r>
              <a:rPr sz="1550" b="1" spc="85" dirty="0">
                <a:latin typeface="Trebuchet MS"/>
                <a:cs typeface="Trebuchet MS"/>
              </a:rPr>
              <a:t>νερό</a:t>
            </a:r>
            <a:r>
              <a:rPr sz="1550" b="1" spc="-50" dirty="0">
                <a:latin typeface="Trebuchet MS"/>
                <a:cs typeface="Trebuchet MS"/>
              </a:rPr>
              <a:t> </a:t>
            </a:r>
            <a:r>
              <a:rPr sz="1550" b="1" spc="100" dirty="0">
                <a:latin typeface="Trebuchet MS"/>
                <a:cs typeface="Trebuchet MS"/>
              </a:rPr>
              <a:t>για </a:t>
            </a:r>
            <a:r>
              <a:rPr sz="1550" b="1" spc="-455" dirty="0">
                <a:latin typeface="Trebuchet MS"/>
                <a:cs typeface="Trebuchet MS"/>
              </a:rPr>
              <a:t> </a:t>
            </a:r>
            <a:r>
              <a:rPr sz="1550" b="1" spc="105" dirty="0">
                <a:latin typeface="Trebuchet MS"/>
                <a:cs typeface="Trebuchet MS"/>
              </a:rPr>
              <a:t>τον</a:t>
            </a:r>
            <a:r>
              <a:rPr sz="1550" b="1" spc="-65" dirty="0">
                <a:latin typeface="Trebuchet MS"/>
                <a:cs typeface="Trebuchet MS"/>
              </a:rPr>
              <a:t> </a:t>
            </a:r>
            <a:r>
              <a:rPr sz="1550" b="1" spc="125" dirty="0">
                <a:latin typeface="Trebuchet MS"/>
                <a:cs typeface="Trebuchet MS"/>
              </a:rPr>
              <a:t>πλανήτη</a:t>
            </a:r>
            <a:r>
              <a:rPr sz="1550" b="1" spc="-60" dirty="0">
                <a:latin typeface="Trebuchet MS"/>
                <a:cs typeface="Trebuchet MS"/>
              </a:rPr>
              <a:t> </a:t>
            </a:r>
            <a:r>
              <a:rPr sz="1550" b="1" spc="110" dirty="0">
                <a:latin typeface="Trebuchet MS"/>
                <a:cs typeface="Trebuchet MS"/>
              </a:rPr>
              <a:t>μας</a:t>
            </a:r>
            <a:endParaRPr sz="1550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7700" y="1339850"/>
            <a:ext cx="3154647" cy="421255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3" y="501650"/>
            <a:ext cx="8578215" cy="647700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4900" y="958850"/>
            <a:ext cx="2487501" cy="3326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9100" y="577850"/>
            <a:ext cx="3173709" cy="423161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12349" y="5226050"/>
            <a:ext cx="6750684" cy="56977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114" dirty="0">
                <a:latin typeface="Trebuchet MS"/>
                <a:cs typeface="Trebuchet MS"/>
              </a:rPr>
              <a:t>Επισκεφτήκαμε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το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90" dirty="0">
                <a:latin typeface="Trebuchet MS"/>
                <a:cs typeface="Trebuchet MS"/>
              </a:rPr>
              <a:t>εργαστήριο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35" dirty="0">
                <a:latin typeface="Trebuchet MS"/>
                <a:cs typeface="Trebuchet MS"/>
              </a:rPr>
              <a:t>όπου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14" dirty="0">
                <a:latin typeface="Trebuchet MS"/>
                <a:cs typeface="Trebuchet MS"/>
              </a:rPr>
              <a:t>εκεί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μας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έδειξαν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40" dirty="0">
                <a:latin typeface="Trebuchet MS"/>
                <a:cs typeface="Trebuchet MS"/>
              </a:rPr>
              <a:t>πως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100" dirty="0">
                <a:latin typeface="Trebuchet MS"/>
                <a:cs typeface="Trebuchet MS"/>
              </a:rPr>
              <a:t>κάνουν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20" dirty="0">
                <a:latin typeface="Trebuchet MS"/>
                <a:cs typeface="Trebuchet MS"/>
              </a:rPr>
              <a:t>τις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5" dirty="0">
                <a:latin typeface="Trebuchet MS"/>
                <a:cs typeface="Trebuchet MS"/>
              </a:rPr>
              <a:t>αναλύσεις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30" dirty="0">
                <a:latin typeface="Trebuchet MS"/>
                <a:cs typeface="Trebuchet MS"/>
              </a:rPr>
              <a:t>και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05" dirty="0">
                <a:latin typeface="Trebuchet MS"/>
                <a:cs typeface="Trebuchet MS"/>
              </a:rPr>
              <a:t>τον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70" dirty="0">
                <a:latin typeface="Trebuchet MS"/>
                <a:cs typeface="Trebuchet MS"/>
              </a:rPr>
              <a:t>έλεγχο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105" dirty="0">
                <a:latin typeface="Trebuchet MS"/>
                <a:cs typeface="Trebuchet MS"/>
              </a:rPr>
              <a:t>του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90" dirty="0">
                <a:latin typeface="Trebuchet MS"/>
                <a:cs typeface="Trebuchet MS"/>
              </a:rPr>
              <a:t>νερού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00" y="730250"/>
            <a:ext cx="8175618" cy="5703570"/>
          </a:xfrm>
          <a:custGeom>
            <a:avLst/>
            <a:gdLst/>
            <a:ahLst/>
            <a:cxnLst/>
            <a:rect l="l" t="t" r="r" b="b"/>
            <a:pathLst>
              <a:path w="8578215" h="6433820">
                <a:moveTo>
                  <a:pt x="8577592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8577592" y="0"/>
                </a:lnTo>
                <a:lnTo>
                  <a:pt x="8577592" y="6433194"/>
                </a:lnTo>
                <a:close/>
              </a:path>
            </a:pathLst>
          </a:custGeom>
          <a:solidFill>
            <a:srgbClr val="B1D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37254" y="1807651"/>
            <a:ext cx="3880485" cy="20955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185"/>
              </a:spcBef>
            </a:pPr>
            <a:r>
              <a:rPr sz="1950" b="1" spc="135" dirty="0">
                <a:latin typeface="Trebuchet MS"/>
                <a:cs typeface="Trebuchet MS"/>
              </a:rPr>
              <a:t>Μαθητές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60" dirty="0">
                <a:latin typeface="Trebuchet MS"/>
                <a:cs typeface="Trebuchet MS"/>
              </a:rPr>
              <a:t>που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35" dirty="0">
                <a:latin typeface="Trebuchet MS"/>
                <a:cs typeface="Trebuchet MS"/>
              </a:rPr>
              <a:t>συμμετείχαν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στο </a:t>
            </a:r>
            <a:r>
              <a:rPr sz="1950" b="1" spc="-570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πρόγραμμα</a:t>
            </a:r>
            <a:endParaRPr sz="1950">
              <a:latin typeface="Trebuchet MS"/>
              <a:cs typeface="Trebuchet MS"/>
            </a:endParaRPr>
          </a:p>
          <a:p>
            <a:pPr marL="12700">
              <a:lnSpc>
                <a:spcPts val="2240"/>
              </a:lnSpc>
            </a:pPr>
            <a:r>
              <a:rPr sz="1950" b="1" spc="120" dirty="0">
                <a:latin typeface="Trebuchet MS"/>
                <a:cs typeface="Trebuchet MS"/>
              </a:rPr>
              <a:t>Κωνσταντίνος</a:t>
            </a:r>
            <a:r>
              <a:rPr sz="1950" b="1" spc="-125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Γιάννης</a:t>
            </a:r>
            <a:endParaRPr sz="1950">
              <a:latin typeface="Trebuchet MS"/>
              <a:cs typeface="Trebuchet MS"/>
            </a:endParaRPr>
          </a:p>
          <a:p>
            <a:pPr marL="12700" marR="1189355">
              <a:lnSpc>
                <a:spcPts val="2330"/>
              </a:lnSpc>
              <a:spcBef>
                <a:spcPts val="80"/>
              </a:spcBef>
            </a:pPr>
            <a:r>
              <a:rPr sz="1950" b="1" spc="120" dirty="0">
                <a:latin typeface="Trebuchet MS"/>
                <a:cs typeface="Trebuchet MS"/>
              </a:rPr>
              <a:t>Κωνσταντίνος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80" dirty="0">
                <a:latin typeface="Trebuchet MS"/>
                <a:cs typeface="Trebuchet MS"/>
              </a:rPr>
              <a:t>Καψής  </a:t>
            </a:r>
            <a:r>
              <a:rPr sz="1950" b="1" spc="175" dirty="0">
                <a:latin typeface="Trebuchet MS"/>
                <a:cs typeface="Trebuchet MS"/>
              </a:rPr>
              <a:t>Μαρία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40" dirty="0">
                <a:latin typeface="Trebuchet MS"/>
                <a:cs typeface="Trebuchet MS"/>
              </a:rPr>
              <a:t>Δήμου</a:t>
            </a:r>
            <a:endParaRPr sz="1950">
              <a:latin typeface="Trebuchet MS"/>
              <a:cs typeface="Trebuchet MS"/>
            </a:endParaRPr>
          </a:p>
          <a:p>
            <a:pPr marL="12700">
              <a:lnSpc>
                <a:spcPts val="2240"/>
              </a:lnSpc>
            </a:pPr>
            <a:r>
              <a:rPr sz="1950" b="1" spc="114" dirty="0">
                <a:latin typeface="Trebuchet MS"/>
                <a:cs typeface="Trebuchet MS"/>
              </a:rPr>
              <a:t>Αντώνης</a:t>
            </a:r>
            <a:r>
              <a:rPr sz="1950" b="1" spc="-114" dirty="0">
                <a:latin typeface="Trebuchet MS"/>
                <a:cs typeface="Trebuchet MS"/>
              </a:rPr>
              <a:t> </a:t>
            </a:r>
            <a:r>
              <a:rPr sz="1950" b="1" spc="80" dirty="0">
                <a:latin typeface="Trebuchet MS"/>
                <a:cs typeface="Trebuchet MS"/>
              </a:rPr>
              <a:t>Τζούμας</a:t>
            </a:r>
            <a:endParaRPr sz="1950">
              <a:latin typeface="Trebuchet MS"/>
              <a:cs typeface="Trebuchet MS"/>
            </a:endParaRPr>
          </a:p>
          <a:p>
            <a:pPr marL="12700">
              <a:lnSpc>
                <a:spcPts val="2335"/>
              </a:lnSpc>
            </a:pPr>
            <a:r>
              <a:rPr sz="1950" b="1" spc="70" dirty="0">
                <a:latin typeface="Trebuchet MS"/>
                <a:cs typeface="Trebuchet MS"/>
              </a:rPr>
              <a:t>Λάζαρος</a:t>
            </a:r>
            <a:r>
              <a:rPr sz="1950" b="1" spc="-110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Καραχάλιος</a:t>
            </a:r>
            <a:endParaRPr sz="19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Σία\Desktop\εξτρα φωτο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3300" y="1035050"/>
            <a:ext cx="9098648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654050"/>
            <a:ext cx="8762999" cy="6400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9053" y="2058622"/>
            <a:ext cx="5480128" cy="334526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70468" y="958850"/>
            <a:ext cx="4552463" cy="777521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65"/>
              </a:spcBef>
            </a:pPr>
            <a:r>
              <a:rPr spc="30" dirty="0"/>
              <a:t>Το</a:t>
            </a:r>
            <a:r>
              <a:rPr spc="-105" dirty="0"/>
              <a:t> </a:t>
            </a:r>
            <a:r>
              <a:rPr spc="125" dirty="0"/>
              <a:t>νερό</a:t>
            </a:r>
            <a:r>
              <a:rPr spc="-100" dirty="0"/>
              <a:t> </a:t>
            </a:r>
            <a:r>
              <a:rPr spc="165" dirty="0"/>
              <a:t>στην</a:t>
            </a:r>
            <a:r>
              <a:rPr spc="-100" dirty="0"/>
              <a:t> </a:t>
            </a:r>
            <a:r>
              <a:rPr spc="150" dirty="0"/>
              <a:t>Πάτρα</a:t>
            </a:r>
            <a:r>
              <a:rPr spc="-100" dirty="0"/>
              <a:t> </a:t>
            </a:r>
            <a:r>
              <a:rPr spc="210" dirty="0"/>
              <a:t>από</a:t>
            </a:r>
            <a:r>
              <a:rPr spc="-105" dirty="0"/>
              <a:t> </a:t>
            </a:r>
            <a:r>
              <a:rPr spc="175" dirty="0"/>
              <a:t>την </a:t>
            </a:r>
            <a:r>
              <a:rPr spc="-720" dirty="0"/>
              <a:t> </a:t>
            </a:r>
            <a:r>
              <a:rPr spc="155" dirty="0"/>
              <a:t>αρχαιότητα</a:t>
            </a:r>
            <a:r>
              <a:rPr spc="-100" dirty="0"/>
              <a:t> </a:t>
            </a:r>
            <a:r>
              <a:rPr spc="135" dirty="0"/>
              <a:t>έως</a:t>
            </a:r>
            <a:r>
              <a:rPr spc="-100" dirty="0"/>
              <a:t> </a:t>
            </a:r>
            <a:r>
              <a:rPr spc="160" dirty="0"/>
              <a:t>σήμερα</a:t>
            </a:r>
          </a:p>
        </p:txBody>
      </p:sp>
      <p:sp>
        <p:nvSpPr>
          <p:cNvPr id="5" name="object 5"/>
          <p:cNvSpPr txBox="1"/>
          <p:nvPr/>
        </p:nvSpPr>
        <p:spPr>
          <a:xfrm rot="20400000">
            <a:off x="1295580" y="1920516"/>
            <a:ext cx="1651602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50"/>
              </a:lnSpc>
            </a:pPr>
            <a:r>
              <a:rPr sz="1650" b="1" spc="75" dirty="0">
                <a:latin typeface="Trebuchet MS"/>
                <a:cs typeface="Trebuchet MS"/>
              </a:rPr>
              <a:t>τεύχος</a:t>
            </a:r>
            <a:r>
              <a:rPr sz="1650" b="1" spc="-110" dirty="0">
                <a:latin typeface="Trebuchet MS"/>
                <a:cs typeface="Trebuchet MS"/>
              </a:rPr>
              <a:t> </a:t>
            </a:r>
            <a:r>
              <a:rPr sz="2475" b="1" spc="-37" baseline="3367" dirty="0">
                <a:latin typeface="Trebuchet MS"/>
                <a:cs typeface="Trebuchet MS"/>
              </a:rPr>
              <a:t>3</a:t>
            </a:r>
            <a:endParaRPr sz="2475" baseline="3367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03321" y="5734287"/>
            <a:ext cx="1804670" cy="3479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85"/>
              </a:spcBef>
            </a:pPr>
            <a:r>
              <a:rPr sz="1050" b="1" spc="15" dirty="0">
                <a:latin typeface="Trebuchet MS"/>
                <a:cs typeface="Trebuchet MS"/>
              </a:rPr>
              <a:t>Ειδ.</a:t>
            </a:r>
            <a:r>
              <a:rPr sz="1050" b="1" spc="-55" dirty="0">
                <a:latin typeface="Trebuchet MS"/>
                <a:cs typeface="Trebuchet MS"/>
              </a:rPr>
              <a:t> </a:t>
            </a:r>
            <a:r>
              <a:rPr sz="1050" b="1" spc="40" dirty="0">
                <a:latin typeface="Trebuchet MS"/>
                <a:cs typeface="Trebuchet MS"/>
              </a:rPr>
              <a:t>Δημ.</a:t>
            </a:r>
            <a:r>
              <a:rPr sz="1050" b="1" spc="-55" dirty="0">
                <a:latin typeface="Trebuchet MS"/>
                <a:cs typeface="Trebuchet MS"/>
              </a:rPr>
              <a:t> </a:t>
            </a:r>
            <a:r>
              <a:rPr sz="1050" b="1" spc="60" dirty="0">
                <a:latin typeface="Trebuchet MS"/>
                <a:cs typeface="Trebuchet MS"/>
              </a:rPr>
              <a:t>σχολείο</a:t>
            </a:r>
            <a:r>
              <a:rPr sz="1050" b="1" spc="-50" dirty="0">
                <a:latin typeface="Trebuchet MS"/>
                <a:cs typeface="Trebuchet MS"/>
              </a:rPr>
              <a:t> </a:t>
            </a:r>
            <a:r>
              <a:rPr sz="1050" b="1" spc="60" dirty="0">
                <a:latin typeface="Trebuchet MS"/>
                <a:cs typeface="Trebuchet MS"/>
              </a:rPr>
              <a:t>Κωφών</a:t>
            </a:r>
            <a:r>
              <a:rPr sz="1050" b="1" spc="-55" dirty="0">
                <a:latin typeface="Trebuchet MS"/>
                <a:cs typeface="Trebuchet MS"/>
              </a:rPr>
              <a:t> </a:t>
            </a:r>
            <a:r>
              <a:rPr sz="1050" b="1" spc="-50" dirty="0">
                <a:latin typeface="Trebuchet MS"/>
                <a:cs typeface="Trebuchet MS"/>
              </a:rPr>
              <a:t>- </a:t>
            </a:r>
            <a:r>
              <a:rPr sz="1050" b="1" spc="-300" dirty="0">
                <a:latin typeface="Trebuchet MS"/>
                <a:cs typeface="Trebuchet MS"/>
              </a:rPr>
              <a:t> </a:t>
            </a:r>
            <a:r>
              <a:rPr sz="1050" b="1" spc="60" dirty="0">
                <a:latin typeface="Trebuchet MS"/>
                <a:cs typeface="Trebuchet MS"/>
              </a:rPr>
              <a:t>Βαρηκόων</a:t>
            </a:r>
            <a:r>
              <a:rPr sz="1050" b="1" spc="-50" dirty="0">
                <a:latin typeface="Trebuchet MS"/>
                <a:cs typeface="Trebuchet MS"/>
              </a:rPr>
              <a:t> </a:t>
            </a:r>
            <a:r>
              <a:rPr sz="1050" b="1" spc="50" dirty="0">
                <a:latin typeface="Trebuchet MS"/>
                <a:cs typeface="Trebuchet MS"/>
              </a:rPr>
              <a:t>Πάτρας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29953" y="5734287"/>
            <a:ext cx="1354455" cy="3479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85"/>
              </a:spcBef>
            </a:pPr>
            <a:r>
              <a:rPr sz="1050" b="1" spc="5" dirty="0">
                <a:latin typeface="Trebuchet MS"/>
                <a:cs typeface="Trebuchet MS"/>
              </a:rPr>
              <a:t>Αθ.</a:t>
            </a:r>
            <a:r>
              <a:rPr sz="1050" b="1" spc="-45" dirty="0">
                <a:latin typeface="Trebuchet MS"/>
                <a:cs typeface="Trebuchet MS"/>
              </a:rPr>
              <a:t> </a:t>
            </a:r>
            <a:r>
              <a:rPr sz="1050" b="1" spc="60" dirty="0">
                <a:latin typeface="Trebuchet MS"/>
                <a:cs typeface="Trebuchet MS"/>
              </a:rPr>
              <a:t>Κυριακοπούλου  </a:t>
            </a:r>
            <a:r>
              <a:rPr sz="1050" b="1" spc="55" dirty="0">
                <a:latin typeface="Trebuchet MS"/>
                <a:cs typeface="Trebuchet MS"/>
              </a:rPr>
              <a:t>Λογοθεραπεύτρια</a:t>
            </a:r>
            <a:endParaRPr sz="10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100" y="425450"/>
            <a:ext cx="8458200" cy="6477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10244567" flipV="1">
            <a:off x="2638608" y="1611961"/>
            <a:ext cx="4997240" cy="22442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>
              <a:lnSpc>
                <a:spcPts val="1575"/>
              </a:lnSpc>
              <a:spcBef>
                <a:spcPts val="150"/>
              </a:spcBef>
            </a:pPr>
            <a:r>
              <a:rPr sz="1700" b="1" spc="120" dirty="0">
                <a:latin typeface="Trebuchet MS"/>
                <a:cs typeface="Trebuchet MS"/>
              </a:rPr>
              <a:t>Περιβαλλοντικό</a:t>
            </a:r>
            <a:r>
              <a:rPr sz="1700" b="1" spc="-95" dirty="0">
                <a:latin typeface="Trebuchet MS"/>
                <a:cs typeface="Trebuchet MS"/>
              </a:rPr>
              <a:t> </a:t>
            </a:r>
            <a:r>
              <a:rPr sz="2550" b="1" spc="179" baseline="8169" dirty="0" err="1">
                <a:latin typeface="Trebuchet MS"/>
                <a:cs typeface="Trebuchet MS"/>
              </a:rPr>
              <a:t>πρόγραμμα</a:t>
            </a:r>
            <a:r>
              <a:rPr sz="2550" b="1" spc="-135" baseline="8169" dirty="0">
                <a:latin typeface="Trebuchet MS"/>
                <a:cs typeface="Trebuchet MS"/>
              </a:rPr>
              <a:t> </a:t>
            </a:r>
            <a:r>
              <a:rPr sz="2550" b="1" spc="157" baseline="14705" dirty="0" smtClean="0">
                <a:latin typeface="Trebuchet MS"/>
                <a:cs typeface="Trebuchet MS"/>
              </a:rPr>
              <a:t>"</a:t>
            </a:r>
            <a:r>
              <a:rPr sz="2550" b="1" spc="157" baseline="14705" dirty="0">
                <a:latin typeface="Trebuchet MS"/>
                <a:cs typeface="Trebuchet MS"/>
              </a:rPr>
              <a:t>ΝΕΡΟ-</a:t>
            </a:r>
            <a:r>
              <a:rPr sz="2550" b="1" spc="-135" baseline="14705" dirty="0">
                <a:latin typeface="Trebuchet MS"/>
                <a:cs typeface="Trebuchet MS"/>
              </a:rPr>
              <a:t> </a:t>
            </a:r>
            <a:r>
              <a:rPr sz="2550" b="1" spc="187" baseline="17973" dirty="0">
                <a:latin typeface="Trebuchet MS"/>
                <a:cs typeface="Trebuchet MS"/>
              </a:rPr>
              <a:t>ΠΗΓΗ</a:t>
            </a:r>
            <a:endParaRPr sz="2550" baseline="17973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 rot="21060000">
            <a:off x="2875208" y="2226377"/>
            <a:ext cx="739511" cy="219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sz="1700" b="1" spc="130" dirty="0">
                <a:latin typeface="Trebuchet MS"/>
                <a:cs typeface="Trebuchet MS"/>
              </a:rPr>
              <a:t>ΖΩΗΣ"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 rot="900000">
            <a:off x="2334433" y="4754052"/>
            <a:ext cx="1790100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0"/>
              </a:lnSpc>
            </a:pPr>
            <a:r>
              <a:rPr sz="2025" b="1" spc="-22" baseline="6172" dirty="0">
                <a:latin typeface="Trebuchet MS"/>
                <a:cs typeface="Trebuchet MS"/>
              </a:rPr>
              <a:t>Σχ,</a:t>
            </a:r>
            <a:r>
              <a:rPr sz="2025" b="1" spc="-135" baseline="6172" dirty="0">
                <a:latin typeface="Trebuchet MS"/>
                <a:cs typeface="Trebuchet MS"/>
              </a:rPr>
              <a:t> </a:t>
            </a:r>
            <a:r>
              <a:rPr sz="2025" b="1" spc="112" baseline="4115" dirty="0">
                <a:latin typeface="Trebuchet MS"/>
                <a:cs typeface="Trebuchet MS"/>
              </a:rPr>
              <a:t>χρονιά</a:t>
            </a:r>
            <a:r>
              <a:rPr sz="2025" b="1" spc="-135" baseline="4115" dirty="0">
                <a:latin typeface="Trebuchet MS"/>
                <a:cs typeface="Trebuchet MS"/>
              </a:rPr>
              <a:t> </a:t>
            </a:r>
            <a:r>
              <a:rPr sz="1350" b="1" spc="-25" dirty="0">
                <a:latin typeface="Trebuchet MS"/>
                <a:cs typeface="Trebuchet MS"/>
              </a:rPr>
              <a:t>2022-2023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00066" y="5682821"/>
            <a:ext cx="3289300" cy="52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100"/>
              </a:spcBef>
            </a:pPr>
            <a:r>
              <a:rPr sz="1350" b="1" spc="-25" dirty="0">
                <a:latin typeface="Trebuchet MS"/>
                <a:cs typeface="Trebuchet MS"/>
              </a:rPr>
              <a:t>17</a:t>
            </a:r>
            <a:r>
              <a:rPr sz="1350" b="1" spc="-70" dirty="0">
                <a:latin typeface="Trebuchet MS"/>
                <a:cs typeface="Trebuchet MS"/>
              </a:rPr>
              <a:t> </a:t>
            </a:r>
            <a:r>
              <a:rPr sz="1350" b="1" spc="60" dirty="0">
                <a:latin typeface="Trebuchet MS"/>
                <a:cs typeface="Trebuchet MS"/>
              </a:rPr>
              <a:t>ΣΤΟΧΟΙ</a:t>
            </a:r>
            <a:r>
              <a:rPr sz="1350" b="1" spc="-65" dirty="0">
                <a:latin typeface="Trebuchet MS"/>
                <a:cs typeface="Trebuchet MS"/>
              </a:rPr>
              <a:t> </a:t>
            </a:r>
            <a:r>
              <a:rPr sz="1350" b="1" spc="100" dirty="0">
                <a:latin typeface="Trebuchet MS"/>
                <a:cs typeface="Trebuchet MS"/>
              </a:rPr>
              <a:t>ΒΙΩΣΙΜΗΣ</a:t>
            </a:r>
            <a:r>
              <a:rPr sz="1350" b="1" spc="-70" dirty="0">
                <a:latin typeface="Trebuchet MS"/>
                <a:cs typeface="Trebuchet MS"/>
              </a:rPr>
              <a:t> </a:t>
            </a:r>
            <a:r>
              <a:rPr sz="1350" b="1" spc="50" dirty="0">
                <a:latin typeface="Trebuchet MS"/>
                <a:cs typeface="Trebuchet MS"/>
              </a:rPr>
              <a:t>ΑΝΑΠΤΥΞΗΣ</a:t>
            </a:r>
            <a:r>
              <a:rPr sz="1350" b="1" spc="-65" dirty="0">
                <a:latin typeface="Trebuchet MS"/>
                <a:cs typeface="Trebuchet MS"/>
              </a:rPr>
              <a:t> </a:t>
            </a:r>
            <a:r>
              <a:rPr sz="1350" b="1" spc="30" dirty="0">
                <a:latin typeface="Trebuchet MS"/>
                <a:cs typeface="Trebuchet MS"/>
              </a:rPr>
              <a:t>ΤΟΥ </a:t>
            </a:r>
            <a:r>
              <a:rPr sz="1350" b="1" spc="-390" dirty="0">
                <a:latin typeface="Trebuchet MS"/>
                <a:cs typeface="Trebuchet MS"/>
              </a:rPr>
              <a:t> </a:t>
            </a:r>
            <a:r>
              <a:rPr sz="1350" b="1" spc="70" dirty="0">
                <a:latin typeface="Trebuchet MS"/>
                <a:cs typeface="Trebuchet MS"/>
              </a:rPr>
              <a:t>ΟΗΕ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3571" y="168382"/>
            <a:ext cx="2388870" cy="3803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00" b="1" spc="170" dirty="0">
                <a:latin typeface="Trebuchet MS"/>
                <a:cs typeface="Trebuchet MS"/>
              </a:rPr>
              <a:t>επισκεφτήκαμε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89301" y="911773"/>
            <a:ext cx="4139418" cy="4514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160" dirty="0">
                <a:latin typeface="Trebuchet MS"/>
                <a:cs typeface="Trebuchet MS"/>
              </a:rPr>
              <a:t>το</a:t>
            </a:r>
            <a:r>
              <a:rPr sz="2850" b="1" spc="-140" dirty="0">
                <a:latin typeface="Trebuchet MS"/>
                <a:cs typeface="Trebuchet MS"/>
              </a:rPr>
              <a:t> </a:t>
            </a:r>
            <a:r>
              <a:rPr sz="2850" b="1" spc="140" dirty="0">
                <a:latin typeface="Trebuchet MS"/>
                <a:cs typeface="Trebuchet MS"/>
              </a:rPr>
              <a:t>κάστρο</a:t>
            </a:r>
            <a:r>
              <a:rPr sz="2850" b="1" spc="-140" dirty="0">
                <a:latin typeface="Trebuchet MS"/>
                <a:cs typeface="Trebuchet MS"/>
              </a:rPr>
              <a:t> </a:t>
            </a:r>
            <a:r>
              <a:rPr sz="2850" b="1" spc="145" dirty="0">
                <a:latin typeface="Trebuchet MS"/>
                <a:cs typeface="Trebuchet MS"/>
              </a:rPr>
              <a:t>της</a:t>
            </a:r>
            <a:r>
              <a:rPr sz="2850" b="1" spc="-140" dirty="0">
                <a:latin typeface="Trebuchet MS"/>
                <a:cs typeface="Trebuchet MS"/>
              </a:rPr>
              <a:t> </a:t>
            </a:r>
            <a:r>
              <a:rPr sz="2850" b="1" spc="140" dirty="0">
                <a:latin typeface="Trebuchet MS"/>
                <a:cs typeface="Trebuchet MS"/>
              </a:rPr>
              <a:t>Πάτρας</a:t>
            </a:r>
            <a:endParaRPr sz="285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1949450"/>
            <a:ext cx="6553200" cy="4495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100" y="577850"/>
            <a:ext cx="9753599" cy="6629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23318" y="778343"/>
            <a:ext cx="1955800" cy="5556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120" dirty="0">
                <a:latin typeface="Trebuchet MS"/>
                <a:cs typeface="Trebuchet MS"/>
              </a:rPr>
              <a:t>'Οταν</a:t>
            </a:r>
            <a:r>
              <a:rPr sz="1700" b="1" spc="-110" dirty="0">
                <a:latin typeface="Trebuchet MS"/>
                <a:cs typeface="Trebuchet MS"/>
              </a:rPr>
              <a:t> </a:t>
            </a:r>
            <a:r>
              <a:rPr sz="1700" b="1" spc="125" dirty="0">
                <a:latin typeface="Trebuchet MS"/>
                <a:cs typeface="Trebuchet MS"/>
              </a:rPr>
              <a:t>κάνει</a:t>
            </a:r>
            <a:r>
              <a:rPr sz="1700" b="1" spc="-105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πολύ </a:t>
            </a:r>
            <a:r>
              <a:rPr sz="1700" b="1" spc="-50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ζέστη</a:t>
            </a:r>
            <a:endParaRPr sz="17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7865" y="1582087"/>
            <a:ext cx="7367199" cy="406006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100" y="425450"/>
            <a:ext cx="8610599" cy="6400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6700" y="1111250"/>
            <a:ext cx="7543800" cy="54102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1550" y="749752"/>
            <a:ext cx="2746375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125" dirty="0">
                <a:latin typeface="Trebuchet MS"/>
                <a:cs typeface="Trebuchet MS"/>
              </a:rPr>
              <a:t>το</a:t>
            </a:r>
            <a:r>
              <a:rPr sz="2250" b="1" spc="-114" dirty="0">
                <a:latin typeface="Trebuchet MS"/>
                <a:cs typeface="Trebuchet MS"/>
              </a:rPr>
              <a:t> </a:t>
            </a:r>
            <a:r>
              <a:rPr sz="2250" b="1" spc="220" dirty="0">
                <a:latin typeface="Trebuchet MS"/>
                <a:cs typeface="Trebuchet MS"/>
              </a:rPr>
              <a:t>σπίτι</a:t>
            </a:r>
            <a:r>
              <a:rPr sz="2250" b="1" spc="-110" dirty="0">
                <a:latin typeface="Trebuchet MS"/>
                <a:cs typeface="Trebuchet MS"/>
              </a:rPr>
              <a:t> </a:t>
            </a:r>
            <a:r>
              <a:rPr sz="2250" b="1" spc="135" dirty="0">
                <a:latin typeface="Trebuchet MS"/>
                <a:cs typeface="Trebuchet MS"/>
              </a:rPr>
              <a:t>του</a:t>
            </a:r>
            <a:r>
              <a:rPr sz="2250" b="1" spc="-110" dirty="0">
                <a:latin typeface="Trebuchet MS"/>
                <a:cs typeface="Trebuchet MS"/>
              </a:rPr>
              <a:t> </a:t>
            </a:r>
            <a:r>
              <a:rPr sz="2250" b="1" spc="110" dirty="0">
                <a:latin typeface="Trebuchet MS"/>
                <a:cs typeface="Trebuchet MS"/>
              </a:rPr>
              <a:t>νερού</a:t>
            </a:r>
            <a:endParaRPr sz="225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6300" y="1492250"/>
            <a:ext cx="6324600" cy="50292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94510" y="177912"/>
            <a:ext cx="2236470" cy="357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50" b="1" spc="160" dirty="0">
                <a:latin typeface="Trebuchet MS"/>
                <a:cs typeface="Trebuchet MS"/>
              </a:rPr>
              <a:t>επισκεφτήκαμε</a:t>
            </a:r>
            <a:endParaRPr sz="21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730250"/>
            <a:ext cx="8763000" cy="6324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6700" y="1339850"/>
            <a:ext cx="6934200" cy="50292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8500" y="654050"/>
            <a:ext cx="8763000" cy="6172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1500" y="1263650"/>
            <a:ext cx="6400800" cy="4876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654050"/>
            <a:ext cx="8001000" cy="5867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41500" y="2406650"/>
            <a:ext cx="6629400" cy="1051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50" spc="114" dirty="0"/>
              <a:t>Στην </a:t>
            </a:r>
            <a:r>
              <a:rPr sz="2250" spc="130" dirty="0"/>
              <a:t>αρχαιότητα </a:t>
            </a:r>
            <a:r>
              <a:rPr sz="2250" spc="185" dirty="0"/>
              <a:t>οι </a:t>
            </a:r>
            <a:r>
              <a:rPr sz="2250" spc="155" dirty="0"/>
              <a:t>άνθρωποι </a:t>
            </a:r>
            <a:r>
              <a:rPr sz="2250" spc="160" dirty="0"/>
              <a:t> </a:t>
            </a:r>
            <a:r>
              <a:rPr sz="2250" spc="155" dirty="0"/>
              <a:t>έπαιρναν</a:t>
            </a:r>
            <a:r>
              <a:rPr sz="2250" spc="-100" dirty="0"/>
              <a:t> </a:t>
            </a:r>
            <a:r>
              <a:rPr sz="2250" spc="125" dirty="0"/>
              <a:t>το</a:t>
            </a:r>
            <a:r>
              <a:rPr sz="2250" spc="-95" dirty="0"/>
              <a:t> </a:t>
            </a:r>
            <a:r>
              <a:rPr sz="2250" spc="100" dirty="0"/>
              <a:t>νερό</a:t>
            </a:r>
            <a:r>
              <a:rPr sz="2250" spc="-95" dirty="0"/>
              <a:t> </a:t>
            </a:r>
            <a:r>
              <a:rPr sz="2250" spc="175" dirty="0"/>
              <a:t>από</a:t>
            </a:r>
            <a:r>
              <a:rPr sz="2250" spc="-95" dirty="0"/>
              <a:t> </a:t>
            </a:r>
            <a:r>
              <a:rPr sz="2250" spc="135" dirty="0"/>
              <a:t>τα</a:t>
            </a:r>
            <a:r>
              <a:rPr sz="2250" spc="-95" dirty="0"/>
              <a:t> </a:t>
            </a:r>
            <a:r>
              <a:rPr sz="2250" spc="150" dirty="0"/>
              <a:t>πηγάδια</a:t>
            </a:r>
            <a:r>
              <a:rPr sz="2250" spc="-95" dirty="0"/>
              <a:t> </a:t>
            </a:r>
            <a:r>
              <a:rPr sz="2250" spc="185" dirty="0"/>
              <a:t>που </a:t>
            </a:r>
            <a:r>
              <a:rPr sz="2250" spc="-660" dirty="0"/>
              <a:t> </a:t>
            </a:r>
            <a:r>
              <a:rPr sz="2250" spc="140" dirty="0"/>
              <a:t>υπήρχαν</a:t>
            </a:r>
            <a:r>
              <a:rPr sz="2250" spc="-100" dirty="0"/>
              <a:t> </a:t>
            </a:r>
            <a:r>
              <a:rPr sz="2250" spc="114" dirty="0"/>
              <a:t>σε</a:t>
            </a:r>
            <a:r>
              <a:rPr sz="2250" spc="-100" dirty="0"/>
              <a:t> </a:t>
            </a:r>
            <a:r>
              <a:rPr sz="2250" spc="120" dirty="0"/>
              <a:t>διάφορα</a:t>
            </a:r>
            <a:r>
              <a:rPr sz="2250" spc="-95" dirty="0"/>
              <a:t> </a:t>
            </a:r>
            <a:r>
              <a:rPr sz="2250" spc="170" dirty="0"/>
              <a:t>σημεία</a:t>
            </a:r>
            <a:r>
              <a:rPr sz="2250" spc="-100" dirty="0"/>
              <a:t> </a:t>
            </a:r>
            <a:r>
              <a:rPr sz="2250" spc="114" dirty="0"/>
              <a:t>της</a:t>
            </a:r>
            <a:r>
              <a:rPr sz="2250" spc="-100" dirty="0"/>
              <a:t> </a:t>
            </a:r>
            <a:r>
              <a:rPr sz="2250" spc="145" dirty="0"/>
              <a:t>πόλης</a:t>
            </a:r>
            <a:endParaRPr sz="2250" dirty="0"/>
          </a:p>
        </p:txBody>
      </p:sp>
    </p:spTree>
  </p:cSld>
  <p:clrMapOvr>
    <a:masterClrMapping/>
  </p:clrMapOvr>
  <p:transition>
    <p:newsflash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8500" y="501650"/>
            <a:ext cx="8458199" cy="593217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0500" y="1035050"/>
            <a:ext cx="6629400" cy="4876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0" y="501650"/>
            <a:ext cx="7696199" cy="6324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00" y="1492250"/>
            <a:ext cx="6248400" cy="4191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501650"/>
            <a:ext cx="8229599" cy="6705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00" y="1949450"/>
            <a:ext cx="3431036" cy="23350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22958" y="654050"/>
            <a:ext cx="4056379" cy="87575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50" dirty="0">
                <a:latin typeface="Trebuchet MS"/>
                <a:cs typeface="Trebuchet MS"/>
              </a:rPr>
              <a:t>επίσης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έπαιρναν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νερό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60" dirty="0">
                <a:latin typeface="Trebuchet MS"/>
                <a:cs typeface="Trebuchet MS"/>
              </a:rPr>
              <a:t>από</a:t>
            </a:r>
            <a:endParaRPr sz="1850" dirty="0">
              <a:latin typeface="Trebuchet MS"/>
              <a:cs typeface="Trebuchet MS"/>
            </a:endParaRPr>
          </a:p>
          <a:p>
            <a:pPr marL="12700" marR="5080">
              <a:lnSpc>
                <a:spcPct val="101400"/>
              </a:lnSpc>
            </a:pPr>
            <a:r>
              <a:rPr sz="1850" b="1" spc="105" dirty="0">
                <a:latin typeface="Trebuchet MS"/>
                <a:cs typeface="Trebuchet MS"/>
              </a:rPr>
              <a:t>διάφορες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πηγές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45" dirty="0">
                <a:latin typeface="Trebuchet MS"/>
                <a:cs typeface="Trebuchet MS"/>
              </a:rPr>
              <a:t>όπως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η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πηγή</a:t>
            </a:r>
            <a:r>
              <a:rPr sz="1850" b="1" spc="-80" dirty="0">
                <a:latin typeface="Trebuchet MS"/>
                <a:cs typeface="Trebuchet MS"/>
              </a:rPr>
              <a:t> </a:t>
            </a:r>
            <a:r>
              <a:rPr sz="1850" b="1" spc="130" dirty="0">
                <a:latin typeface="Trebuchet MS"/>
                <a:cs typeface="Trebuchet MS"/>
              </a:rPr>
              <a:t>στη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νερομάνα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05" dirty="0">
                <a:latin typeface="Trebuchet MS"/>
                <a:cs typeface="Trebuchet MS"/>
              </a:rPr>
              <a:t>Πάτρας</a:t>
            </a:r>
            <a:endParaRPr sz="185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79900" y="4616450"/>
            <a:ext cx="4183959" cy="2354072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300" y="349250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2254250"/>
            <a:ext cx="5867400" cy="4114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60505" y="806450"/>
            <a:ext cx="5041265" cy="547201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</a:pPr>
            <a:r>
              <a:rPr sz="1700" b="1" spc="85" dirty="0">
                <a:latin typeface="Trebuchet MS"/>
                <a:cs typeface="Trebuchet MS"/>
              </a:rPr>
              <a:t>Αργότερα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έφτιαξαν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35" dirty="0">
                <a:latin typeface="Trebuchet MS"/>
                <a:cs typeface="Trebuchet MS"/>
              </a:rPr>
              <a:t>πήλινους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80" dirty="0">
                <a:latin typeface="Trebuchet MS"/>
                <a:cs typeface="Trebuchet MS"/>
              </a:rPr>
              <a:t>αγωγούς</a:t>
            </a:r>
            <a:r>
              <a:rPr sz="1700" b="1" spc="-75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για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να </a:t>
            </a:r>
            <a:r>
              <a:rPr sz="1700" b="1" spc="-50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έρχεται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10" dirty="0">
                <a:latin typeface="Trebuchet MS"/>
                <a:cs typeface="Trebuchet MS"/>
              </a:rPr>
              <a:t>το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90" dirty="0">
                <a:latin typeface="Trebuchet MS"/>
                <a:cs typeface="Trebuchet MS"/>
              </a:rPr>
              <a:t>νερό</a:t>
            </a:r>
            <a:r>
              <a:rPr sz="1700" b="1" spc="-65" dirty="0">
                <a:latin typeface="Trebuchet MS"/>
                <a:cs typeface="Trebuchet MS"/>
              </a:rPr>
              <a:t> </a:t>
            </a:r>
            <a:r>
              <a:rPr sz="1700" b="1" spc="120" dirty="0">
                <a:latin typeface="Trebuchet MS"/>
                <a:cs typeface="Trebuchet MS"/>
              </a:rPr>
              <a:t>στην</a:t>
            </a:r>
            <a:r>
              <a:rPr sz="1700" b="1" spc="-70" dirty="0">
                <a:latin typeface="Trebuchet MS"/>
                <a:cs typeface="Trebuchet MS"/>
              </a:rPr>
              <a:t> </a:t>
            </a:r>
            <a:r>
              <a:rPr sz="1700" b="1" spc="145" dirty="0">
                <a:latin typeface="Trebuchet MS"/>
                <a:cs typeface="Trebuchet MS"/>
              </a:rPr>
              <a:t>πόλη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301" y="425450"/>
            <a:ext cx="7565386" cy="68580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98700" y="882650"/>
            <a:ext cx="5410200" cy="84952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45" dirty="0">
                <a:latin typeface="Trebuchet MS"/>
                <a:cs typeface="Trebuchet MS"/>
              </a:rPr>
              <a:t>Τον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25" dirty="0">
                <a:latin typeface="Trebuchet MS"/>
                <a:cs typeface="Trebuchet MS"/>
              </a:rPr>
              <a:t>2ο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85" dirty="0">
                <a:latin typeface="Trebuchet MS"/>
                <a:cs typeface="Trebuchet MS"/>
              </a:rPr>
              <a:t>αιώνα,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85" dirty="0">
                <a:latin typeface="Trebuchet MS"/>
                <a:cs typeface="Trebuchet MS"/>
              </a:rPr>
              <a:t>ο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20" dirty="0">
                <a:latin typeface="Trebuchet MS"/>
                <a:cs typeface="Trebuchet MS"/>
              </a:rPr>
              <a:t>Ρωμαίος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85" dirty="0">
                <a:latin typeface="Trebuchet MS"/>
                <a:cs typeface="Trebuchet MS"/>
              </a:rPr>
              <a:t>αυτοκράτορας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95" dirty="0">
                <a:latin typeface="Trebuchet MS"/>
                <a:cs typeface="Trebuchet MS"/>
              </a:rPr>
              <a:t>Ανδριανός κατασκεύασε </a:t>
            </a:r>
            <a:r>
              <a:rPr sz="1800" b="1" spc="100" dirty="0">
                <a:latin typeface="Trebuchet MS"/>
                <a:cs typeface="Trebuchet MS"/>
              </a:rPr>
              <a:t>το </a:t>
            </a:r>
            <a:r>
              <a:rPr sz="1800" b="1" spc="125" dirty="0">
                <a:latin typeface="Trebuchet MS"/>
                <a:cs typeface="Trebuchet MS"/>
              </a:rPr>
              <a:t>Ρωμαϊκό </a:t>
            </a:r>
            <a:r>
              <a:rPr sz="1800" b="1" spc="130" dirty="0">
                <a:latin typeface="Trebuchet MS"/>
                <a:cs typeface="Trebuchet MS"/>
              </a:rPr>
              <a:t> </a:t>
            </a:r>
            <a:r>
              <a:rPr sz="1800" b="1" spc="85" dirty="0">
                <a:latin typeface="Trebuchet MS"/>
                <a:cs typeface="Trebuchet MS"/>
              </a:rPr>
              <a:t>υδραγωγείο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2500" y="2711450"/>
            <a:ext cx="5715000" cy="350728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902" y="501650"/>
            <a:ext cx="8860797" cy="6400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9886" y="629025"/>
            <a:ext cx="6976442" cy="5165615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100" y="654050"/>
            <a:ext cx="8686799" cy="6172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8100" y="1568450"/>
            <a:ext cx="7620000" cy="38862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1" y="349249"/>
            <a:ext cx="7336786" cy="6781801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98700" y="958850"/>
            <a:ext cx="5181600" cy="89486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70"/>
              </a:spcBef>
            </a:pPr>
            <a:r>
              <a:rPr sz="2850" spc="160" dirty="0"/>
              <a:t>το</a:t>
            </a:r>
            <a:r>
              <a:rPr sz="2850" spc="-130" dirty="0"/>
              <a:t> </a:t>
            </a:r>
            <a:r>
              <a:rPr sz="2850" spc="195" dirty="0"/>
              <a:t>ταξίδι</a:t>
            </a:r>
            <a:r>
              <a:rPr sz="2850" spc="-130" dirty="0"/>
              <a:t> </a:t>
            </a:r>
            <a:r>
              <a:rPr sz="2850" spc="170" dirty="0"/>
              <a:t>του</a:t>
            </a:r>
            <a:r>
              <a:rPr sz="2850" spc="-130" dirty="0"/>
              <a:t> </a:t>
            </a:r>
            <a:r>
              <a:rPr sz="2850" spc="235" dirty="0"/>
              <a:t>πόσιμου </a:t>
            </a:r>
            <a:r>
              <a:rPr sz="2850" spc="-844" dirty="0"/>
              <a:t> </a:t>
            </a:r>
            <a:r>
              <a:rPr sz="2850" spc="140" dirty="0"/>
              <a:t>νερού</a:t>
            </a:r>
            <a:r>
              <a:rPr sz="2850" spc="-130" dirty="0"/>
              <a:t> </a:t>
            </a:r>
            <a:r>
              <a:rPr sz="2850" spc="175" dirty="0"/>
              <a:t>στην</a:t>
            </a:r>
            <a:r>
              <a:rPr sz="2850" spc="-125" dirty="0"/>
              <a:t> </a:t>
            </a:r>
            <a:r>
              <a:rPr sz="2850" spc="160" dirty="0"/>
              <a:t>Πάτρα</a:t>
            </a:r>
            <a:endParaRPr sz="285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1500" y="2330450"/>
            <a:ext cx="6248400" cy="4191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8500" y="273050"/>
            <a:ext cx="8915400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4900" y="1187450"/>
            <a:ext cx="5383193" cy="34631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84500" y="654050"/>
            <a:ext cx="4038600" cy="3007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b="1" spc="180" dirty="0">
                <a:latin typeface="Trebuchet MS"/>
                <a:cs typeface="Trebuchet MS"/>
              </a:rPr>
              <a:t>τι</a:t>
            </a:r>
            <a:r>
              <a:rPr sz="1850" b="1" spc="-90" dirty="0">
                <a:latin typeface="Trebuchet MS"/>
                <a:cs typeface="Trebuchet MS"/>
              </a:rPr>
              <a:t> </a:t>
            </a:r>
            <a:r>
              <a:rPr sz="1850" b="1" spc="160" dirty="0">
                <a:latin typeface="Trebuchet MS"/>
                <a:cs typeface="Trebuchet MS"/>
              </a:rPr>
              <a:t>είναι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το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175" dirty="0">
                <a:latin typeface="Trebuchet MS"/>
                <a:cs typeface="Trebuchet MS"/>
              </a:rPr>
              <a:t>πόσιμο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νερό</a:t>
            </a:r>
            <a:r>
              <a:rPr sz="1850" b="1" spc="-85" dirty="0">
                <a:latin typeface="Trebuchet MS"/>
                <a:cs typeface="Trebuchet MS"/>
              </a:rPr>
              <a:t> </a:t>
            </a:r>
            <a:r>
              <a:rPr sz="1850" b="1" spc="-140" dirty="0">
                <a:latin typeface="Trebuchet MS"/>
                <a:cs typeface="Trebuchet MS"/>
              </a:rPr>
              <a:t>;</a:t>
            </a:r>
            <a:endParaRPr sz="185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03321" y="5073650"/>
            <a:ext cx="5539105" cy="8747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50" b="1" spc="155" dirty="0">
                <a:latin typeface="Trebuchet MS"/>
                <a:cs typeface="Trebuchet MS"/>
              </a:rPr>
              <a:t>Πόσιμο </a:t>
            </a:r>
            <a:r>
              <a:rPr sz="1850" b="1" spc="160" dirty="0">
                <a:latin typeface="Trebuchet MS"/>
                <a:cs typeface="Trebuchet MS"/>
              </a:rPr>
              <a:t>είναι </a:t>
            </a:r>
            <a:r>
              <a:rPr sz="1850" b="1" spc="120" dirty="0">
                <a:latin typeface="Trebuchet MS"/>
                <a:cs typeface="Trebuchet MS"/>
              </a:rPr>
              <a:t>το </a:t>
            </a:r>
            <a:r>
              <a:rPr sz="1850" b="1" spc="100" dirty="0">
                <a:latin typeface="Trebuchet MS"/>
                <a:cs typeface="Trebuchet MS"/>
              </a:rPr>
              <a:t>νερό </a:t>
            </a:r>
            <a:r>
              <a:rPr sz="1850" b="1" spc="170" dirty="0">
                <a:latin typeface="Trebuchet MS"/>
                <a:cs typeface="Trebuchet MS"/>
              </a:rPr>
              <a:t>που </a:t>
            </a:r>
            <a:r>
              <a:rPr sz="1850" b="1" spc="160" dirty="0">
                <a:latin typeface="Trebuchet MS"/>
                <a:cs typeface="Trebuchet MS"/>
              </a:rPr>
              <a:t>είναι </a:t>
            </a:r>
            <a:r>
              <a:rPr sz="1850" b="1" spc="95" dirty="0">
                <a:latin typeface="Trebuchet MS"/>
                <a:cs typeface="Trebuchet MS"/>
              </a:rPr>
              <a:t>καθαρό </a:t>
            </a:r>
            <a:r>
              <a:rPr sz="1850" b="1" spc="145" dirty="0">
                <a:latin typeface="Trebuchet MS"/>
                <a:cs typeface="Trebuchet MS"/>
              </a:rPr>
              <a:t>και </a:t>
            </a:r>
            <a:r>
              <a:rPr sz="1850" b="1" spc="150" dirty="0">
                <a:latin typeface="Trebuchet MS"/>
                <a:cs typeface="Trebuchet MS"/>
              </a:rPr>
              <a:t> </a:t>
            </a:r>
            <a:r>
              <a:rPr sz="1850" b="1" spc="165" dirty="0">
                <a:latin typeface="Trebuchet MS"/>
                <a:cs typeface="Trebuchet MS"/>
              </a:rPr>
              <a:t>μπορεί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ο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άνθρωπος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να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το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30" dirty="0">
                <a:latin typeface="Trebuchet MS"/>
                <a:cs typeface="Trebuchet MS"/>
              </a:rPr>
              <a:t>καταναλώσει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χωρίς </a:t>
            </a:r>
            <a:r>
              <a:rPr sz="1850" b="1" spc="-55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να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κινδυνεύει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η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υγεία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125" dirty="0">
                <a:latin typeface="Trebuchet MS"/>
                <a:cs typeface="Trebuchet MS"/>
              </a:rPr>
              <a:t>του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900" y="501650"/>
            <a:ext cx="8763000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8100" y="1111250"/>
            <a:ext cx="3276600" cy="3276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0100" y="3702050"/>
            <a:ext cx="3352800" cy="3048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700" y="730250"/>
            <a:ext cx="8305800" cy="65532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61081" y="349456"/>
            <a:ext cx="2792095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204" dirty="0"/>
              <a:t>τι</a:t>
            </a:r>
            <a:r>
              <a:rPr sz="2250" spc="-120" dirty="0"/>
              <a:t> </a:t>
            </a:r>
            <a:r>
              <a:rPr sz="2250" spc="175" dirty="0"/>
              <a:t>είναι</a:t>
            </a:r>
            <a:r>
              <a:rPr sz="2250" spc="-114" dirty="0"/>
              <a:t> </a:t>
            </a:r>
            <a:r>
              <a:rPr sz="2250" spc="150" dirty="0"/>
              <a:t>η</a:t>
            </a:r>
            <a:r>
              <a:rPr sz="2250" spc="-120" dirty="0"/>
              <a:t> </a:t>
            </a:r>
            <a:r>
              <a:rPr sz="2250" spc="85" dirty="0"/>
              <a:t>ύδρευση;</a:t>
            </a:r>
            <a:endParaRPr sz="22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2500" y="1339850"/>
            <a:ext cx="5746986" cy="33833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08159" y="5073650"/>
            <a:ext cx="5262245" cy="908582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2330"/>
              </a:lnSpc>
              <a:spcBef>
                <a:spcPts val="185"/>
              </a:spcBef>
            </a:pPr>
            <a:r>
              <a:rPr sz="1950" b="1" spc="80" dirty="0">
                <a:latin typeface="Trebuchet MS"/>
                <a:cs typeface="Trebuchet MS"/>
              </a:rPr>
              <a:t>Ύδρευση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55" dirty="0">
                <a:latin typeface="Trebuchet MS"/>
                <a:cs typeface="Trebuchet MS"/>
              </a:rPr>
              <a:t>είναι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30" dirty="0">
                <a:latin typeface="Trebuchet MS"/>
                <a:cs typeface="Trebuchet MS"/>
              </a:rPr>
              <a:t>η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παροχή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νερού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00" dirty="0">
                <a:latin typeface="Trebuchet MS"/>
                <a:cs typeface="Trebuchet MS"/>
              </a:rPr>
              <a:t>σε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30" dirty="0">
                <a:latin typeface="Trebuchet MS"/>
                <a:cs typeface="Trebuchet MS"/>
              </a:rPr>
              <a:t>σπίτια, </a:t>
            </a:r>
            <a:r>
              <a:rPr sz="1950" b="1" spc="-575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σχολεία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75" dirty="0">
                <a:latin typeface="Trebuchet MS"/>
                <a:cs typeface="Trebuchet MS"/>
              </a:rPr>
              <a:t>,εργοστάσια</a:t>
            </a:r>
            <a:r>
              <a:rPr sz="1950" b="1" spc="-80" dirty="0">
                <a:latin typeface="Trebuchet MS"/>
                <a:cs typeface="Trebuchet MS"/>
              </a:rPr>
              <a:t> </a:t>
            </a:r>
            <a:r>
              <a:rPr sz="1950" b="1" spc="-155" dirty="0">
                <a:latin typeface="Trebuchet MS"/>
                <a:cs typeface="Trebuchet MS"/>
              </a:rPr>
              <a:t>,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νοσοκομεία</a:t>
            </a:r>
            <a:r>
              <a:rPr sz="1950" b="1" spc="-80" dirty="0">
                <a:latin typeface="Trebuchet MS"/>
                <a:cs typeface="Trebuchet MS"/>
              </a:rPr>
              <a:t> </a:t>
            </a:r>
            <a:r>
              <a:rPr sz="1950" b="1" spc="155" dirty="0">
                <a:latin typeface="Trebuchet MS"/>
                <a:cs typeface="Trebuchet MS"/>
              </a:rPr>
              <a:t>κλπ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155" dirty="0">
                <a:latin typeface="Trebuchet MS"/>
                <a:cs typeface="Trebuchet MS"/>
              </a:rPr>
              <a:t>με </a:t>
            </a:r>
            <a:r>
              <a:rPr sz="1950" b="1" spc="-575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αντλίες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40" dirty="0">
                <a:latin typeface="Trebuchet MS"/>
                <a:cs typeface="Trebuchet MS"/>
              </a:rPr>
              <a:t>και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75" dirty="0">
                <a:latin typeface="Trebuchet MS"/>
                <a:cs typeface="Trebuchet MS"/>
              </a:rPr>
              <a:t>αγωγούς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95" dirty="0">
                <a:latin typeface="Trebuchet MS"/>
                <a:cs typeface="Trebuchet MS"/>
              </a:rPr>
              <a:t>νερού</a:t>
            </a:r>
            <a:endParaRPr sz="19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300" y="425450"/>
            <a:ext cx="8610599" cy="6705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41732" y="730250"/>
            <a:ext cx="4943368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50" spc="120" dirty="0"/>
              <a:t>Σήμερα</a:t>
            </a:r>
            <a:r>
              <a:rPr sz="2250" spc="-114" dirty="0"/>
              <a:t> </a:t>
            </a:r>
            <a:r>
              <a:rPr sz="2250" spc="140" dirty="0"/>
              <a:t>στην</a:t>
            </a:r>
            <a:r>
              <a:rPr sz="2250" spc="-110" dirty="0"/>
              <a:t> </a:t>
            </a:r>
            <a:r>
              <a:rPr sz="2250" spc="125" dirty="0"/>
              <a:t>Πάτρα</a:t>
            </a:r>
            <a:r>
              <a:rPr sz="2250" spc="-110" dirty="0"/>
              <a:t> </a:t>
            </a:r>
            <a:r>
              <a:rPr sz="2250" spc="165" dirty="0"/>
              <a:t>παίρνουμε </a:t>
            </a:r>
            <a:r>
              <a:rPr sz="2250" spc="-665" dirty="0"/>
              <a:t> </a:t>
            </a:r>
            <a:r>
              <a:rPr sz="2250" spc="125" dirty="0"/>
              <a:t>το</a:t>
            </a:r>
            <a:r>
              <a:rPr sz="2250" spc="-105" dirty="0"/>
              <a:t> </a:t>
            </a:r>
            <a:r>
              <a:rPr sz="2250" spc="100" dirty="0"/>
              <a:t>νερό</a:t>
            </a:r>
            <a:r>
              <a:rPr sz="2250" spc="-100" dirty="0"/>
              <a:t> </a:t>
            </a:r>
            <a:r>
              <a:rPr sz="2250" spc="175" dirty="0"/>
              <a:t>από</a:t>
            </a:r>
            <a:r>
              <a:rPr sz="2250" spc="-100" dirty="0"/>
              <a:t> </a:t>
            </a:r>
            <a:r>
              <a:rPr sz="2250" spc="125" dirty="0"/>
              <a:t>το</a:t>
            </a:r>
            <a:r>
              <a:rPr sz="2250" spc="-105" dirty="0"/>
              <a:t> </a:t>
            </a:r>
            <a:r>
              <a:rPr sz="2250" spc="175" dirty="0"/>
              <a:t>ποταμό</a:t>
            </a:r>
            <a:r>
              <a:rPr sz="2250" spc="-100" dirty="0"/>
              <a:t> </a:t>
            </a:r>
            <a:r>
              <a:rPr sz="2250" spc="105" dirty="0"/>
              <a:t>Γλαύκο</a:t>
            </a:r>
            <a:endParaRPr sz="225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2254250"/>
            <a:ext cx="6553200" cy="3810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900" y="501650"/>
            <a:ext cx="8610599" cy="6629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7300" y="1949450"/>
            <a:ext cx="5638800" cy="4114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12996" y="882650"/>
            <a:ext cx="5629304" cy="61363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185"/>
              </a:spcBef>
            </a:pPr>
            <a:r>
              <a:rPr sz="1950" b="1" spc="180" dirty="0">
                <a:latin typeface="Trebuchet MS"/>
                <a:cs typeface="Trebuchet MS"/>
              </a:rPr>
              <a:t>Ο</a:t>
            </a:r>
            <a:r>
              <a:rPr sz="1950" b="1" spc="-100" dirty="0">
                <a:latin typeface="Trebuchet MS"/>
                <a:cs typeface="Trebuchet MS"/>
              </a:rPr>
              <a:t> </a:t>
            </a:r>
            <a:r>
              <a:rPr sz="1950" b="1" spc="135" dirty="0">
                <a:latin typeface="Trebuchet MS"/>
                <a:cs typeface="Trebuchet MS"/>
              </a:rPr>
              <a:t>ποταμός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85" dirty="0">
                <a:latin typeface="Trebuchet MS"/>
                <a:cs typeface="Trebuchet MS"/>
              </a:rPr>
              <a:t>Γλαύκος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20" dirty="0">
                <a:latin typeface="Trebuchet MS"/>
                <a:cs typeface="Trebuchet MS"/>
              </a:rPr>
              <a:t>ξεκινάει</a:t>
            </a:r>
            <a:r>
              <a:rPr sz="1950" b="1" spc="-95" dirty="0">
                <a:latin typeface="Trebuchet MS"/>
                <a:cs typeface="Trebuchet MS"/>
              </a:rPr>
              <a:t> </a:t>
            </a:r>
            <a:r>
              <a:rPr sz="1950" b="1" spc="155" dirty="0">
                <a:latin typeface="Trebuchet MS"/>
                <a:cs typeface="Trebuchet MS"/>
              </a:rPr>
              <a:t>από</a:t>
            </a:r>
            <a:r>
              <a:rPr sz="1950" b="1" spc="-100" dirty="0">
                <a:latin typeface="Trebuchet MS"/>
                <a:cs typeface="Trebuchet MS"/>
              </a:rPr>
              <a:t> </a:t>
            </a:r>
            <a:r>
              <a:rPr sz="1950" b="1" spc="105" dirty="0">
                <a:latin typeface="Trebuchet MS"/>
                <a:cs typeface="Trebuchet MS"/>
              </a:rPr>
              <a:t>ένα </a:t>
            </a:r>
            <a:r>
              <a:rPr sz="1950" b="1" spc="-570" dirty="0">
                <a:latin typeface="Trebuchet MS"/>
                <a:cs typeface="Trebuchet MS"/>
              </a:rPr>
              <a:t> </a:t>
            </a:r>
            <a:r>
              <a:rPr sz="1950" b="1" spc="114" dirty="0">
                <a:latin typeface="Trebuchet MS"/>
                <a:cs typeface="Trebuchet MS"/>
              </a:rPr>
              <a:t>βουνό</a:t>
            </a:r>
            <a:r>
              <a:rPr sz="1950" b="1" spc="-90" dirty="0">
                <a:latin typeface="Trebuchet MS"/>
                <a:cs typeface="Trebuchet MS"/>
              </a:rPr>
              <a:t> </a:t>
            </a:r>
            <a:r>
              <a:rPr sz="1950" b="1" spc="110" dirty="0">
                <a:latin typeface="Trebuchet MS"/>
                <a:cs typeface="Trebuchet MS"/>
              </a:rPr>
              <a:t>το</a:t>
            </a:r>
            <a:r>
              <a:rPr sz="1950" b="1" spc="-85" dirty="0">
                <a:latin typeface="Trebuchet MS"/>
                <a:cs typeface="Trebuchet MS"/>
              </a:rPr>
              <a:t> </a:t>
            </a:r>
            <a:r>
              <a:rPr sz="1950" b="1" spc="90" dirty="0">
                <a:latin typeface="Trebuchet MS"/>
                <a:cs typeface="Trebuchet MS"/>
              </a:rPr>
              <a:t>Παναχαϊκό.</a:t>
            </a:r>
            <a:endParaRPr sz="195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349250"/>
            <a:ext cx="8839199" cy="67056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2500" y="1949450"/>
            <a:ext cx="6051968" cy="381533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98628" y="730250"/>
            <a:ext cx="5819872" cy="56977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155" dirty="0">
                <a:latin typeface="Trebuchet MS"/>
                <a:cs typeface="Trebuchet MS"/>
              </a:rPr>
              <a:t>Μέσα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spc="105" dirty="0">
                <a:latin typeface="Trebuchet MS"/>
                <a:cs typeface="Trebuchet MS"/>
              </a:rPr>
              <a:t>στον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40" dirty="0">
                <a:latin typeface="Trebuchet MS"/>
                <a:cs typeface="Trebuchet MS"/>
              </a:rPr>
              <a:t>ποταμό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20" dirty="0">
                <a:latin typeface="Trebuchet MS"/>
                <a:cs typeface="Trebuchet MS"/>
              </a:rPr>
              <a:t>πέφτουν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30" dirty="0">
                <a:latin typeface="Trebuchet MS"/>
                <a:cs typeface="Trebuchet MS"/>
              </a:rPr>
              <a:t>και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85" dirty="0">
                <a:latin typeface="Trebuchet MS"/>
                <a:cs typeface="Trebuchet MS"/>
              </a:rPr>
              <a:t>νερά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40" dirty="0">
                <a:latin typeface="Trebuchet MS"/>
                <a:cs typeface="Trebuchet MS"/>
              </a:rPr>
              <a:t>από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80" dirty="0">
                <a:latin typeface="Trebuchet MS"/>
                <a:cs typeface="Trebuchet MS"/>
              </a:rPr>
              <a:t>άλλες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180" dirty="0">
                <a:latin typeface="Trebuchet MS"/>
                <a:cs typeface="Trebuchet MS"/>
              </a:rPr>
              <a:t>πιο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110" dirty="0">
                <a:latin typeface="Trebuchet MS"/>
                <a:cs typeface="Trebuchet MS"/>
              </a:rPr>
              <a:t>μικρές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spc="95" dirty="0">
                <a:latin typeface="Trebuchet MS"/>
                <a:cs typeface="Trebuchet MS"/>
              </a:rPr>
              <a:t>πηγές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577850"/>
            <a:ext cx="8229600" cy="64008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12996" y="730250"/>
            <a:ext cx="5705504" cy="1050288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190"/>
              </a:spcBef>
            </a:pPr>
            <a:r>
              <a:rPr sz="1650" b="1" spc="65" dirty="0">
                <a:latin typeface="Trebuchet MS"/>
                <a:cs typeface="Trebuchet MS"/>
              </a:rPr>
              <a:t>Εδώ </a:t>
            </a:r>
            <a:r>
              <a:rPr sz="1650" b="1" spc="100" dirty="0">
                <a:latin typeface="Trebuchet MS"/>
                <a:cs typeface="Trebuchet MS"/>
              </a:rPr>
              <a:t>στην </a:t>
            </a:r>
            <a:r>
              <a:rPr sz="1650" b="1" spc="90" dirty="0">
                <a:latin typeface="Trebuchet MS"/>
                <a:cs typeface="Trebuchet MS"/>
              </a:rPr>
              <a:t>Πάτρα </a:t>
            </a:r>
            <a:r>
              <a:rPr sz="1650" b="1" spc="120" dirty="0">
                <a:latin typeface="Trebuchet MS"/>
                <a:cs typeface="Trebuchet MS"/>
              </a:rPr>
              <a:t>χρησιμοποιούμε </a:t>
            </a:r>
            <a:r>
              <a:rPr sz="1650" b="1" spc="90" dirty="0">
                <a:latin typeface="Trebuchet MS"/>
                <a:cs typeface="Trebuchet MS"/>
              </a:rPr>
              <a:t>το </a:t>
            </a:r>
            <a:r>
              <a:rPr sz="1650" b="1" spc="75" dirty="0">
                <a:latin typeface="Trebuchet MS"/>
                <a:cs typeface="Trebuchet MS"/>
              </a:rPr>
              <a:t>νερό </a:t>
            </a:r>
            <a:r>
              <a:rPr sz="1650" b="1" spc="95" dirty="0">
                <a:latin typeface="Trebuchet MS"/>
                <a:cs typeface="Trebuchet MS"/>
              </a:rPr>
              <a:t>του </a:t>
            </a:r>
            <a:r>
              <a:rPr sz="1650" b="1" spc="100" dirty="0">
                <a:latin typeface="Trebuchet MS"/>
                <a:cs typeface="Trebuchet MS"/>
              </a:rPr>
              <a:t> </a:t>
            </a:r>
            <a:r>
              <a:rPr sz="1650" b="1" spc="125" dirty="0">
                <a:latin typeface="Trebuchet MS"/>
                <a:cs typeface="Trebuchet MS"/>
              </a:rPr>
              <a:t>ποταμού </a:t>
            </a:r>
            <a:r>
              <a:rPr sz="1650" b="1" spc="90" dirty="0">
                <a:latin typeface="Trebuchet MS"/>
                <a:cs typeface="Trebuchet MS"/>
              </a:rPr>
              <a:t>για </a:t>
            </a:r>
            <a:r>
              <a:rPr sz="1650" b="1" spc="105" dirty="0">
                <a:latin typeface="Trebuchet MS"/>
                <a:cs typeface="Trebuchet MS"/>
              </a:rPr>
              <a:t>την </a:t>
            </a:r>
            <a:r>
              <a:rPr sz="1650" b="1" spc="85" dirty="0">
                <a:latin typeface="Trebuchet MS"/>
                <a:cs typeface="Trebuchet MS"/>
              </a:rPr>
              <a:t>ύδρευση </a:t>
            </a:r>
            <a:r>
              <a:rPr sz="1650" b="1" spc="80" dirty="0">
                <a:latin typeface="Trebuchet MS"/>
                <a:cs typeface="Trebuchet MS"/>
              </a:rPr>
              <a:t>της </a:t>
            </a:r>
            <a:r>
              <a:rPr sz="1650" b="1" spc="105" dirty="0">
                <a:latin typeface="Trebuchet MS"/>
                <a:cs typeface="Trebuchet MS"/>
              </a:rPr>
              <a:t>πόλης </a:t>
            </a:r>
            <a:r>
              <a:rPr sz="1650" b="1" spc="100" dirty="0">
                <a:latin typeface="Trebuchet MS"/>
                <a:cs typeface="Trebuchet MS"/>
              </a:rPr>
              <a:t>μας </a:t>
            </a:r>
            <a:r>
              <a:rPr sz="1650" b="1" spc="-130" dirty="0">
                <a:latin typeface="Trebuchet MS"/>
                <a:cs typeface="Trebuchet MS"/>
              </a:rPr>
              <a:t>, </a:t>
            </a:r>
            <a:r>
              <a:rPr sz="1650" b="1" spc="90" dirty="0">
                <a:latin typeface="Trebuchet MS"/>
                <a:cs typeface="Trebuchet MS"/>
              </a:rPr>
              <a:t>για </a:t>
            </a:r>
            <a:r>
              <a:rPr sz="1650" b="1" spc="105" dirty="0">
                <a:latin typeface="Trebuchet MS"/>
                <a:cs typeface="Trebuchet MS"/>
              </a:rPr>
              <a:t>την </a:t>
            </a:r>
            <a:r>
              <a:rPr sz="1650" b="1" spc="-484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παραγωγή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ηλεκτρικού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ρεύματος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-130" dirty="0">
                <a:latin typeface="Trebuchet MS"/>
                <a:cs typeface="Trebuchet MS"/>
              </a:rPr>
              <a:t>,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να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ποτίζουμε  </a:t>
            </a:r>
            <a:r>
              <a:rPr sz="1650" b="1" spc="95" dirty="0">
                <a:latin typeface="Trebuchet MS"/>
                <a:cs typeface="Trebuchet MS"/>
              </a:rPr>
              <a:t>τα</a:t>
            </a:r>
            <a:r>
              <a:rPr sz="1650" b="1" spc="-75" dirty="0">
                <a:latin typeface="Trebuchet MS"/>
                <a:cs typeface="Trebuchet MS"/>
              </a:rPr>
              <a:t> </a:t>
            </a:r>
            <a:r>
              <a:rPr sz="1650" b="1" spc="95" dirty="0">
                <a:latin typeface="Trebuchet MS"/>
                <a:cs typeface="Trebuchet MS"/>
              </a:rPr>
              <a:t>χωράφια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4" dirty="0">
                <a:latin typeface="Trebuchet MS"/>
                <a:cs typeface="Trebuchet MS"/>
              </a:rPr>
              <a:t>και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90" dirty="0">
                <a:latin typeface="Trebuchet MS"/>
                <a:cs typeface="Trebuchet MS"/>
              </a:rPr>
              <a:t>για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110" dirty="0">
                <a:latin typeface="Trebuchet MS"/>
                <a:cs typeface="Trebuchet MS"/>
              </a:rPr>
              <a:t>τις</a:t>
            </a:r>
            <a:r>
              <a:rPr sz="1650" b="1" spc="-70" dirty="0">
                <a:latin typeface="Trebuchet MS"/>
                <a:cs typeface="Trebuchet MS"/>
              </a:rPr>
              <a:t> </a:t>
            </a:r>
            <a:r>
              <a:rPr sz="1650" b="1" spc="85" dirty="0">
                <a:latin typeface="Trebuchet MS"/>
                <a:cs typeface="Trebuchet MS"/>
              </a:rPr>
              <a:t>νεροτριβές</a:t>
            </a:r>
            <a:endParaRPr sz="165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6300" y="2025650"/>
            <a:ext cx="6248400" cy="44196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5300" y="196850"/>
            <a:ext cx="7696200" cy="7010400"/>
          </a:xfrm>
          <a:custGeom>
            <a:avLst/>
            <a:gdLst/>
            <a:ahLst/>
            <a:cxnLst/>
            <a:rect l="l" t="t" r="r" b="b"/>
            <a:pathLst>
              <a:path w="6433820" h="6433820">
                <a:moveTo>
                  <a:pt x="6433194" y="6433194"/>
                </a:moveTo>
                <a:lnTo>
                  <a:pt x="0" y="6433194"/>
                </a:lnTo>
                <a:lnTo>
                  <a:pt x="0" y="0"/>
                </a:lnTo>
                <a:lnTo>
                  <a:pt x="6433194" y="0"/>
                </a:lnTo>
                <a:lnTo>
                  <a:pt x="6433194" y="643319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5900" y="1949450"/>
            <a:ext cx="5562600" cy="4876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08015" y="301804"/>
            <a:ext cx="5822315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17880">
              <a:lnSpc>
                <a:spcPct val="100000"/>
              </a:lnSpc>
              <a:spcBef>
                <a:spcPts val="100"/>
              </a:spcBef>
            </a:pPr>
            <a:r>
              <a:rPr sz="1500" b="1" spc="10" dirty="0">
                <a:latin typeface="Trebuchet MS"/>
                <a:cs typeface="Trebuchet MS"/>
              </a:rPr>
              <a:t>Το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65" dirty="0">
                <a:latin typeface="Trebuchet MS"/>
                <a:cs typeface="Trebuchet MS"/>
              </a:rPr>
              <a:t>νερό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14" dirty="0">
                <a:latin typeface="Trebuchet MS"/>
                <a:cs typeface="Trebuchet MS"/>
              </a:rPr>
              <a:t>από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το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14" dirty="0">
                <a:latin typeface="Trebuchet MS"/>
                <a:cs typeface="Trebuchet MS"/>
              </a:rPr>
              <a:t>ποταμό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70" dirty="0">
                <a:latin typeface="Trebuchet MS"/>
                <a:cs typeface="Trebuchet MS"/>
              </a:rPr>
              <a:t>Γλαύκο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10" dirty="0">
                <a:latin typeface="Trebuchet MS"/>
                <a:cs typeface="Trebuchet MS"/>
              </a:rPr>
              <a:t>πηγαίνει</a:t>
            </a:r>
            <a:r>
              <a:rPr sz="1500" b="1" spc="-7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πρώτα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στο </a:t>
            </a:r>
            <a:r>
              <a:rPr sz="1500" b="1" spc="-434" dirty="0">
                <a:latin typeface="Trebuchet MS"/>
                <a:cs typeface="Trebuchet MS"/>
              </a:rPr>
              <a:t> </a:t>
            </a:r>
            <a:r>
              <a:rPr sz="1500" b="1" spc="80" dirty="0">
                <a:latin typeface="Trebuchet MS"/>
                <a:cs typeface="Trebuchet MS"/>
              </a:rPr>
              <a:t>υδροηλεκτρικό</a:t>
            </a:r>
            <a:endParaRPr sz="15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500" b="1" spc="75" dirty="0">
                <a:latin typeface="Trebuchet MS"/>
                <a:cs typeface="Trebuchet MS"/>
              </a:rPr>
              <a:t>εργοστάσιο </a:t>
            </a:r>
            <a:r>
              <a:rPr sz="1500" b="1" spc="105" dirty="0">
                <a:latin typeface="Trebuchet MS"/>
                <a:cs typeface="Trebuchet MS"/>
              </a:rPr>
              <a:t>και μετά </a:t>
            </a:r>
            <a:r>
              <a:rPr sz="1500" b="1" spc="80" dirty="0">
                <a:latin typeface="Trebuchet MS"/>
                <a:cs typeface="Trebuchet MS"/>
              </a:rPr>
              <a:t>ένα </a:t>
            </a:r>
            <a:r>
              <a:rPr sz="1500" b="1" spc="75" dirty="0">
                <a:latin typeface="Trebuchet MS"/>
                <a:cs typeface="Trebuchet MS"/>
              </a:rPr>
              <a:t>μέρος </a:t>
            </a:r>
            <a:r>
              <a:rPr sz="1500" b="1" spc="105" dirty="0">
                <a:latin typeface="Trebuchet MS"/>
                <a:cs typeface="Trebuchet MS"/>
              </a:rPr>
              <a:t>χρησιμοποιούν </a:t>
            </a:r>
            <a:r>
              <a:rPr sz="1500" b="1" spc="120" dirty="0">
                <a:latin typeface="Trebuchet MS"/>
                <a:cs typeface="Trebuchet MS"/>
              </a:rPr>
              <a:t>οι </a:t>
            </a:r>
            <a:r>
              <a:rPr sz="1500" b="1" spc="55" dirty="0">
                <a:latin typeface="Trebuchet MS"/>
                <a:cs typeface="Trebuchet MS"/>
              </a:rPr>
              <a:t>αγρότες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για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να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ποτίζουν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τα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χωράφια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05" dirty="0">
                <a:latin typeface="Trebuchet MS"/>
                <a:cs typeface="Trebuchet MS"/>
              </a:rPr>
              <a:t>και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85" dirty="0">
                <a:latin typeface="Trebuchet MS"/>
                <a:cs typeface="Trebuchet MS"/>
              </a:rPr>
              <a:t>το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20" dirty="0">
                <a:latin typeface="Trebuchet MS"/>
                <a:cs typeface="Trebuchet MS"/>
              </a:rPr>
              <a:t>υπόλοιπο</a:t>
            </a:r>
            <a:r>
              <a:rPr sz="1500" b="1" spc="-60" dirty="0">
                <a:latin typeface="Trebuchet MS"/>
                <a:cs typeface="Trebuchet MS"/>
              </a:rPr>
              <a:t> </a:t>
            </a:r>
            <a:r>
              <a:rPr sz="1500" b="1" spc="65" dirty="0">
                <a:latin typeface="Trebuchet MS"/>
                <a:cs typeface="Trebuchet MS"/>
              </a:rPr>
              <a:t>νερό</a:t>
            </a:r>
            <a:r>
              <a:rPr sz="1500" b="1" spc="-65" dirty="0">
                <a:latin typeface="Trebuchet MS"/>
                <a:cs typeface="Trebuchet MS"/>
              </a:rPr>
              <a:t> </a:t>
            </a:r>
            <a:r>
              <a:rPr sz="1500" b="1" spc="110" dirty="0">
                <a:latin typeface="Trebuchet MS"/>
                <a:cs typeface="Trebuchet MS"/>
              </a:rPr>
              <a:t>πηγαίνει </a:t>
            </a:r>
            <a:r>
              <a:rPr sz="1500" b="1" spc="-434" dirty="0">
                <a:latin typeface="Trebuchet MS"/>
                <a:cs typeface="Trebuchet MS"/>
              </a:rPr>
              <a:t> </a:t>
            </a:r>
            <a:r>
              <a:rPr sz="1500" b="1" spc="90" dirty="0">
                <a:latin typeface="Trebuchet MS"/>
                <a:cs typeface="Trebuchet MS"/>
              </a:rPr>
              <a:t>στην </a:t>
            </a:r>
            <a:r>
              <a:rPr sz="1500" b="1" spc="80" dirty="0">
                <a:latin typeface="Trebuchet MS"/>
                <a:cs typeface="Trebuchet MS"/>
              </a:rPr>
              <a:t>Πάτρα </a:t>
            </a:r>
            <a:r>
              <a:rPr sz="1500" b="1" spc="120" dirty="0">
                <a:latin typeface="Trebuchet MS"/>
                <a:cs typeface="Trebuchet MS"/>
              </a:rPr>
              <a:t>με </a:t>
            </a:r>
            <a:r>
              <a:rPr sz="1500" b="1" spc="55" dirty="0">
                <a:latin typeface="Trebuchet MS"/>
                <a:cs typeface="Trebuchet MS"/>
              </a:rPr>
              <a:t>αγωγούς </a:t>
            </a:r>
            <a:r>
              <a:rPr sz="1500" b="1" spc="105" dirty="0">
                <a:latin typeface="Trebuchet MS"/>
                <a:cs typeface="Trebuchet MS"/>
              </a:rPr>
              <a:t>και </a:t>
            </a:r>
            <a:r>
              <a:rPr sz="1500" b="1" spc="80" dirty="0">
                <a:latin typeface="Trebuchet MS"/>
                <a:cs typeface="Trebuchet MS"/>
              </a:rPr>
              <a:t>σωλήνες </a:t>
            </a:r>
            <a:r>
              <a:rPr sz="1500" b="1" spc="85" dirty="0">
                <a:latin typeface="Trebuchet MS"/>
                <a:cs typeface="Trebuchet MS"/>
              </a:rPr>
              <a:t>για </a:t>
            </a:r>
            <a:r>
              <a:rPr sz="1500" b="1" spc="95" dirty="0">
                <a:latin typeface="Trebuchet MS"/>
                <a:cs typeface="Trebuchet MS"/>
              </a:rPr>
              <a:t>την </a:t>
            </a:r>
            <a:r>
              <a:rPr sz="1500" b="1" spc="80" dirty="0">
                <a:latin typeface="Trebuchet MS"/>
                <a:cs typeface="Trebuchet MS"/>
              </a:rPr>
              <a:t>ύδρευση </a:t>
            </a:r>
            <a:r>
              <a:rPr sz="1500" b="1" spc="75" dirty="0">
                <a:latin typeface="Trebuchet MS"/>
                <a:cs typeface="Trebuchet MS"/>
              </a:rPr>
              <a:t>της </a:t>
            </a:r>
            <a:r>
              <a:rPr sz="1500" b="1" spc="-440" dirty="0">
                <a:latin typeface="Trebuchet MS"/>
                <a:cs typeface="Trebuchet MS"/>
              </a:rPr>
              <a:t> </a:t>
            </a:r>
            <a:r>
              <a:rPr sz="1500" b="1" spc="95" dirty="0">
                <a:latin typeface="Trebuchet MS"/>
                <a:cs typeface="Trebuchet MS"/>
              </a:rPr>
              <a:t>πόλης</a:t>
            </a:r>
            <a:endParaRPr sz="15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newsflash/>
  </p:transition>
</p:sld>
</file>

<file path=ppt/theme/theme1.xml><?xml version="1.0" encoding="utf-8"?>
<a:theme xmlns:a="http://schemas.openxmlformats.org/drawingml/2006/main" name="Office Theme">
  <a:themeElements>
    <a:clrScheme name="Τήξη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</TotalTime>
  <Words>4988</Words>
  <Application>Microsoft Office PowerPoint</Application>
  <PresentationFormat>Προσαρμογή</PresentationFormat>
  <Paragraphs>653</Paragraphs>
  <Slides>280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280</vt:i4>
      </vt:variant>
    </vt:vector>
  </HeadingPairs>
  <TitlesOfParts>
    <vt:vector size="281" baseType="lpstr">
      <vt:lpstr>Office Theme</vt:lpstr>
      <vt:lpstr> ΝΕΡΟ – ΠΗΓΗ ΖΩΗΣ</vt:lpstr>
      <vt:lpstr>Διαφάνεια 2</vt:lpstr>
      <vt:lpstr>Ο ΚΥΚΛΟΣ ΤΟΥ ΝΕΡΟΥ</vt:lpstr>
      <vt:lpstr>ΠΕΡΙΒΑΛΛΟΝΤΙΚΟ ΠΡΟΓΡΑΜΜΑ  "ΝΕΡΟ- ΠΗΓΗ ΖΩΗΣ"</vt:lpstr>
      <vt:lpstr>ΠΛΑΝΗΤΗΣ ΓΗ</vt:lpstr>
      <vt:lpstr>Διαφάνεια 6</vt:lpstr>
      <vt:lpstr>Διαφάνεια 7</vt:lpstr>
      <vt:lpstr>Διαφάνεια 8</vt:lpstr>
      <vt:lpstr>Διαφάνεια 9</vt:lpstr>
      <vt:lpstr>συμπύκνωση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ο χιιονάνθρωπος που ένιιωθε μόνος</vt:lpstr>
      <vt:lpstr>Διαφάνεια 23</vt:lpstr>
      <vt:lpstr>Διαφάνεια 24</vt:lpstr>
      <vt:lpstr>Διαφάνεια 25</vt:lpstr>
      <vt:lpstr>η σταγονούλα πάει ταξίδι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Μια μέρα έγινε κάτι τρομερό. Είχε έρθει η άνοιξη, ήταν  μεσημέρι και όλοι ξεκουραζόμαστε. Επικρατούσε  μεγάλη ησυχία και ξαφνικά ακούσαμε ένα μεγάλο  θόρυβο. Σηκωθήκαμε και τι να δούμε.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"Μικροί επιστήμονες -  πειράματα με το νερό"</vt:lpstr>
      <vt:lpstr>Περιβαλλοντικό πρόγραμμα "ΝΕΡΟ- ΠΗΓΗ ΖΩΗΣ"</vt:lpstr>
      <vt:lpstr>Διαφάνεια 57</vt:lpstr>
      <vt:lpstr>Διαφάνεια 58</vt:lpstr>
      <vt:lpstr>και τι ξέρουμε για  τη μορφή και την  διαλυτότητα του  νερού;</vt:lpstr>
      <vt:lpstr>1. το νερό είναι άχρωμο</vt:lpstr>
      <vt:lpstr>2. το νερό είναι άγευστο</vt:lpstr>
      <vt:lpstr>3. το νερό είναι άοσμο</vt:lpstr>
      <vt:lpstr>Διαφάνεια 63</vt:lpstr>
      <vt:lpstr>τι μορφή έχει το νερό ;</vt:lpstr>
      <vt:lpstr>διαλυτότητα</vt:lpstr>
      <vt:lpstr>Διαφάνεια 66</vt:lpstr>
      <vt:lpstr>Διαφάνεια 67</vt:lpstr>
      <vt:lpstr>σε ποιες μορφές βρίσκουμε το  νερό στη φύση ;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Το νερό στην Πάτρα από την  αρχαιότητα έως σήμερα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Στην αρχαιότητα οι άνθρωποι  έπαιρναν το νερό από τα πηγάδια που  υπήρχαν σε διάφορα σημεία της πόλης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το ταξίδι του πόσιμου  νερού στην Πάτρα</vt:lpstr>
      <vt:lpstr>Διαφάνεια 92</vt:lpstr>
      <vt:lpstr>Διαφάνεια 93</vt:lpstr>
      <vt:lpstr>τι είναι η ύδρευση;</vt:lpstr>
      <vt:lpstr>Σήμερα στην Πάτρα παίρνουμε  το νερό από το ποταμό Γλαύκο</vt:lpstr>
      <vt:lpstr>Διαφάνεια 96</vt:lpstr>
      <vt:lpstr>Διαφάνεια 97</vt:lpstr>
      <vt:lpstr>Διαφάνεια 98</vt:lpstr>
      <vt:lpstr>Διαφάνεια 99</vt:lpstr>
      <vt:lpstr>Διαφάνεια 100</vt:lpstr>
      <vt:lpstr>Διαφάνεια 101</vt:lpstr>
      <vt:lpstr>Διαφάνεια 102</vt:lpstr>
      <vt:lpstr>Διαφάνεια 103</vt:lpstr>
      <vt:lpstr>Διαφάνεια 104</vt:lpstr>
      <vt:lpstr>Διαφάνεια 105</vt:lpstr>
      <vt:lpstr>Διαφάνεια 106</vt:lpstr>
      <vt:lpstr>Διαφάνεια 107</vt:lpstr>
      <vt:lpstr>Διαφάνεια 108</vt:lpstr>
      <vt:lpstr>Διαφάνεια 109</vt:lpstr>
      <vt:lpstr>Διαφάνεια 110</vt:lpstr>
      <vt:lpstr>Διαφάνεια 111</vt:lpstr>
      <vt:lpstr>Αποχέτευση</vt:lpstr>
      <vt:lpstr>Διαφάνεια 113</vt:lpstr>
      <vt:lpstr>Διαφάνεια 114</vt:lpstr>
      <vt:lpstr>Διαφάνεια 115</vt:lpstr>
      <vt:lpstr>Διαφάνεια 116</vt:lpstr>
      <vt:lpstr>Τι σημαίνει ΔΕΥΑΠ ;</vt:lpstr>
      <vt:lpstr>Διαφάνεια 118</vt:lpstr>
      <vt:lpstr>Διαφάνεια 119</vt:lpstr>
      <vt:lpstr>Διαφάνεια 120</vt:lpstr>
      <vt:lpstr>Διαφάνεια 121</vt:lpstr>
      <vt:lpstr>Διαφάνεια 122</vt:lpstr>
      <vt:lpstr>Το νερό στη ζωή μας</vt:lpstr>
      <vt:lpstr>Διαφάνεια 124</vt:lpstr>
      <vt:lpstr>Διαφάνεια 125</vt:lpstr>
      <vt:lpstr>Διαφάνεια 126</vt:lpstr>
      <vt:lpstr>Διαφάνεια 127</vt:lpstr>
      <vt:lpstr>στο σπίτι</vt:lpstr>
      <vt:lpstr>Διαφάνεια 129</vt:lpstr>
      <vt:lpstr>Διαφάνεια 130</vt:lpstr>
      <vt:lpstr>Διαφάνεια 131</vt:lpstr>
      <vt:lpstr>Διαφάνεια 132</vt:lpstr>
      <vt:lpstr>Διαφάνεια 133</vt:lpstr>
      <vt:lpstr>Διαφάνεια 134</vt:lpstr>
      <vt:lpstr>ηρεμούμε</vt:lpstr>
      <vt:lpstr>Διαφάνεια 136</vt:lpstr>
      <vt:lpstr>Διαφάνεια 137</vt:lpstr>
      <vt:lpstr>Διαφάνεια 138</vt:lpstr>
      <vt:lpstr>Διαφάνεια 139</vt:lpstr>
      <vt:lpstr>Διαφάνεια 140</vt:lpstr>
      <vt:lpstr>Επαγγέλματα που έχουν σχέση με  το νερό</vt:lpstr>
      <vt:lpstr>από παλιά</vt:lpstr>
      <vt:lpstr>σήμερα</vt:lpstr>
      <vt:lpstr>Διαφάνεια 144</vt:lpstr>
      <vt:lpstr>δύτης</vt:lpstr>
      <vt:lpstr>Διαφάνεια 146</vt:lpstr>
      <vt:lpstr>Διαφάνεια 147</vt:lpstr>
      <vt:lpstr>Διαφάνεια 148</vt:lpstr>
      <vt:lpstr>Διαφάνεια 149</vt:lpstr>
      <vt:lpstr>Διαφάνεια 150</vt:lpstr>
      <vt:lpstr>Διαφάνεια 151</vt:lpstr>
      <vt:lpstr>Διαφάνεια 152</vt:lpstr>
      <vt:lpstr>Διαφάνεια 153</vt:lpstr>
      <vt:lpstr>ΞΗΡΑΣΙΑ</vt:lpstr>
      <vt:lpstr>Διαφάνεια 155</vt:lpstr>
      <vt:lpstr>Παρακολουθήσαμε το βίντεο : " Ξηρασία: τι είναι και τι μπορούμε  να κάνουμε γι' αυτό το φαινόμενο "  CNN Greece</vt:lpstr>
      <vt:lpstr>Διαφάνεια 157</vt:lpstr>
      <vt:lpstr>Διαφάνεια 158</vt:lpstr>
      <vt:lpstr>Διαφάνεια 159</vt:lpstr>
      <vt:lpstr>Διαφάνεια 160</vt:lpstr>
      <vt:lpstr>Διαφάνεια 161</vt:lpstr>
      <vt:lpstr>Διαφάνεια 162</vt:lpstr>
      <vt:lpstr>Διαφάνεια 163</vt:lpstr>
      <vt:lpstr>Διαφάνεια 164</vt:lpstr>
      <vt:lpstr>Διαφάνεια 165</vt:lpstr>
      <vt:lpstr>Διαφάνεια 166</vt:lpstr>
      <vt:lpstr>Διαφάνεια 167</vt:lpstr>
      <vt:lpstr>Διαφάνεια 168</vt:lpstr>
      <vt:lpstr>Διαφάνεια 169</vt:lpstr>
      <vt:lpstr>Διαφάνεια 170</vt:lpstr>
      <vt:lpstr>Διαφάνεια 171</vt:lpstr>
      <vt:lpstr>Στο σπίτι μας</vt:lpstr>
      <vt:lpstr>Διαφάνεια 173</vt:lpstr>
      <vt:lpstr>Διαφάνεια 174</vt:lpstr>
      <vt:lpstr>Διαφάνεια 175</vt:lpstr>
      <vt:lpstr>Διαφάνεια 176</vt:lpstr>
      <vt:lpstr>το καζανάκι δεν είναι παιχνίδι........</vt:lpstr>
      <vt:lpstr>Διαφάνεια 178</vt:lpstr>
      <vt:lpstr>Διαφάνεια 179</vt:lpstr>
      <vt:lpstr>Διαφάνεια 180</vt:lpstr>
      <vt:lpstr>Διαφάνεια 181</vt:lpstr>
      <vt:lpstr>Διαφάνεια 182</vt:lpstr>
      <vt:lpstr>Διαφάνεια 183</vt:lpstr>
      <vt:lpstr>από το νερό στην ενέργεια</vt:lpstr>
      <vt:lpstr>Διαφάνεια 185</vt:lpstr>
      <vt:lpstr>τι είναι ενέργεια ;</vt:lpstr>
      <vt:lpstr>Διαφάνεια 187</vt:lpstr>
      <vt:lpstr>Διαφάνεια 188</vt:lpstr>
      <vt:lpstr>Διαφάνεια 189</vt:lpstr>
      <vt:lpstr>Διαφάνεια 190</vt:lpstr>
      <vt:lpstr>Διαφάνεια 191</vt:lpstr>
      <vt:lpstr>Διαφάνεια 192</vt:lpstr>
      <vt:lpstr>Διαφάνεια 193</vt:lpstr>
      <vt:lpstr>Οι άνθρωποι άρχισαν να χρησιμοποιούν το  νερό για να παράγουν ενέργεια</vt:lpstr>
      <vt:lpstr>Διαφάνεια 195</vt:lpstr>
      <vt:lpstr>Διαφάνεια 196</vt:lpstr>
      <vt:lpstr>Διαφάνεια 197</vt:lpstr>
      <vt:lpstr>Για να καταλάβουμε καλύτερα τη  λειτουργία του νερόμυλου είδαμε  το βίντεο "μονοπάτι - νερόμυλος "</vt:lpstr>
      <vt:lpstr>Διαφάνεια 199</vt:lpstr>
      <vt:lpstr>Διαφάνεια 200</vt:lpstr>
      <vt:lpstr>Τι είναι το φράγμα</vt:lpstr>
      <vt:lpstr>Διαφάνεια 202</vt:lpstr>
      <vt:lpstr>Διαφάνεια 203</vt:lpstr>
      <vt:lpstr>Διαφάνεια 204</vt:lpstr>
      <vt:lpstr>Διαφάνεια 205</vt:lpstr>
      <vt:lpstr>Διαφάνεια 206</vt:lpstr>
      <vt:lpstr>Διαφάνεια 207</vt:lpstr>
      <vt:lpstr>Διαφάνεια 208</vt:lpstr>
      <vt:lpstr>Διαφάνεια 209</vt:lpstr>
      <vt:lpstr>Διαφάνεια 210</vt:lpstr>
      <vt:lpstr>Διαφάνεια 211</vt:lpstr>
      <vt:lpstr>Διαφάνεια 212</vt:lpstr>
      <vt:lpstr>Διαφάνεια 213</vt:lpstr>
      <vt:lpstr>Στα σπίτια δεν υπήρχε ηλεκτρικό  ρεύμα και επίσης το νερό δεν έφτανε  στα σπίτια τους</vt:lpstr>
      <vt:lpstr>Διαφάνεια 215</vt:lpstr>
      <vt:lpstr>Διαφάνεια 216</vt:lpstr>
      <vt:lpstr>Διαφάνεια 217</vt:lpstr>
      <vt:lpstr>Διαφάνεια 218</vt:lpstr>
      <vt:lpstr>Διαφάνεια 219</vt:lpstr>
      <vt:lpstr>Διαφάνεια 220</vt:lpstr>
      <vt:lpstr>Διαφάνεια 221</vt:lpstr>
      <vt:lpstr>Διαφάνεια 222</vt:lpstr>
      <vt:lpstr>Διαφάνεια 223</vt:lpstr>
      <vt:lpstr>     παγοπώλης</vt:lpstr>
      <vt:lpstr>Διαφάνεια 225</vt:lpstr>
      <vt:lpstr>Διαφάνεια 226</vt:lpstr>
      <vt:lpstr>Διαφάνεια 227</vt:lpstr>
      <vt:lpstr>Διαφάνεια 228</vt:lpstr>
      <vt:lpstr>Διαφάνεια 229</vt:lpstr>
      <vt:lpstr>Διαφάνεια 230</vt:lpstr>
      <vt:lpstr>Διαφάνεια 231</vt:lpstr>
      <vt:lpstr>Διαφάνεια 232</vt:lpstr>
      <vt:lpstr>Διαφάνεια 233</vt:lpstr>
      <vt:lpstr>Διαφάνεια 234</vt:lpstr>
      <vt:lpstr>Διαφάνεια 235</vt:lpstr>
      <vt:lpstr>Διαφάνεια 236</vt:lpstr>
      <vt:lpstr>Διαφάνεια 237</vt:lpstr>
      <vt:lpstr>Διαφάνεια 238</vt:lpstr>
      <vt:lpstr>Διαφάνεια 239</vt:lpstr>
      <vt:lpstr>Διαφάνεια 240</vt:lpstr>
      <vt:lpstr>Διαφάνεια 241</vt:lpstr>
      <vt:lpstr>Διαφάνεια 242</vt:lpstr>
      <vt:lpstr>Διαφάνεια 243</vt:lpstr>
      <vt:lpstr>Διαφάνεια 244</vt:lpstr>
      <vt:lpstr>Διαφάνεια 245</vt:lpstr>
      <vt:lpstr>Διαφάνεια 246</vt:lpstr>
      <vt:lpstr>Διαφάνεια 247</vt:lpstr>
      <vt:lpstr>Διαφάνεια 248</vt:lpstr>
      <vt:lpstr>Διαφάνεια 249</vt:lpstr>
      <vt:lpstr>Διαφάνεια 250</vt:lpstr>
      <vt:lpstr>Διαφάνεια 251</vt:lpstr>
      <vt:lpstr>Διαφάνεια 252</vt:lpstr>
      <vt:lpstr>Διαφάνεια 253</vt:lpstr>
      <vt:lpstr>Διαφάνεια 254</vt:lpstr>
      <vt:lpstr>Διαφάνεια 255</vt:lpstr>
      <vt:lpstr>Διαφάνεια 256</vt:lpstr>
      <vt:lpstr>Διαφάνεια 257</vt:lpstr>
      <vt:lpstr>Διαφάνεια 258</vt:lpstr>
      <vt:lpstr>Ενημερώνουμε.....  Ευαισθητοποιούμε...... Στέλνουμε μηνύματα........  στους πολίτες της πόλης μας !!!</vt:lpstr>
      <vt:lpstr>Διαφάνεια 260</vt:lpstr>
      <vt:lpstr>Διαφάνεια 261</vt:lpstr>
      <vt:lpstr>Διαφάνεια 262</vt:lpstr>
      <vt:lpstr>Διαφάνεια 263</vt:lpstr>
      <vt:lpstr>Διαφάνεια 264</vt:lpstr>
      <vt:lpstr>Διαφάνεια 265</vt:lpstr>
      <vt:lpstr>Διαφάνεια 266</vt:lpstr>
      <vt:lpstr>Διαφάνεια 267</vt:lpstr>
      <vt:lpstr>Διαφάνεια 268</vt:lpstr>
      <vt:lpstr>Σηκώσαμε τα πλακάτ και τα πανό με τα μηνύματά μας</vt:lpstr>
      <vt:lpstr>Διαφάνεια 270</vt:lpstr>
      <vt:lpstr>Διαφάνεια 271</vt:lpstr>
      <vt:lpstr>Διαφάνεια 272</vt:lpstr>
      <vt:lpstr>Διαφάνεια 273</vt:lpstr>
      <vt:lpstr>Διαφάνεια 274</vt:lpstr>
      <vt:lpstr>Διαφάνεια 275</vt:lpstr>
      <vt:lpstr>Διαφάνεια 276</vt:lpstr>
      <vt:lpstr>Διαφάνεια 277</vt:lpstr>
      <vt:lpstr>Διαφάνεια 278</vt:lpstr>
      <vt:lpstr>Διαφάνεια 279</vt:lpstr>
      <vt:lpstr>Διαφάνεια 280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 ΚΥΚΛΟΣ ΤΟΥ ΝΕΡΟΥ</dc:title>
  <dc:creator>user</dc:creator>
  <cp:lastModifiedBy>kentrikos</cp:lastModifiedBy>
  <cp:revision>47</cp:revision>
  <dcterms:created xsi:type="dcterms:W3CDTF">2023-06-19T08:00:35Z</dcterms:created>
  <dcterms:modified xsi:type="dcterms:W3CDTF">2023-06-21T07:16:10Z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2023-06-19T00:00:00Z</vt:filetime>
  </property>
</Properties>
</file>